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handoutMasterIdLst>
    <p:handoutMasterId r:id="rId29"/>
  </p:handoutMasterIdLst>
  <p:sldIdLst>
    <p:sldId id="256" r:id="rId2"/>
    <p:sldId id="267" r:id="rId3"/>
    <p:sldId id="268" r:id="rId4"/>
    <p:sldId id="274" r:id="rId5"/>
    <p:sldId id="269" r:id="rId6"/>
    <p:sldId id="295" r:id="rId7"/>
    <p:sldId id="296" r:id="rId8"/>
    <p:sldId id="280" r:id="rId9"/>
    <p:sldId id="279" r:id="rId10"/>
    <p:sldId id="286" r:id="rId11"/>
    <p:sldId id="282" r:id="rId12"/>
    <p:sldId id="285" r:id="rId13"/>
    <p:sldId id="289" r:id="rId14"/>
    <p:sldId id="298" r:id="rId15"/>
    <p:sldId id="297" r:id="rId16"/>
    <p:sldId id="299" r:id="rId17"/>
    <p:sldId id="300" r:id="rId18"/>
    <p:sldId id="287" r:id="rId19"/>
    <p:sldId id="284" r:id="rId20"/>
    <p:sldId id="283" r:id="rId21"/>
    <p:sldId id="278" r:id="rId22"/>
    <p:sldId id="293" r:id="rId23"/>
    <p:sldId id="291" r:id="rId24"/>
    <p:sldId id="294" r:id="rId25"/>
    <p:sldId id="292" r:id="rId26"/>
    <p:sldId id="288" r:id="rId27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85438" autoAdjust="0"/>
  </p:normalViewPr>
  <p:slideViewPr>
    <p:cSldViewPr showGuides="1">
      <p:cViewPr varScale="1">
        <p:scale>
          <a:sx n="100" d="100"/>
          <a:sy n="100" d="100"/>
        </p:scale>
        <p:origin x="906" y="96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6/13/2019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1- A </a:t>
            </a:r>
            <a:r>
              <a:rPr lang="tr-TR" dirty="0" err="1" smtClean="0"/>
              <a:t>system</a:t>
            </a:r>
            <a:r>
              <a:rPr lang="tr-TR" dirty="0" smtClean="0"/>
              <a:t> </a:t>
            </a:r>
            <a:r>
              <a:rPr lang="tr-TR" dirty="0" err="1" smtClean="0"/>
              <a:t>should</a:t>
            </a:r>
            <a:r>
              <a:rPr lang="tr-TR" dirty="0" smtClean="0"/>
              <a:t> </a:t>
            </a:r>
            <a:r>
              <a:rPr lang="tr-TR" dirty="0" err="1" smtClean="0"/>
              <a:t>create</a:t>
            </a:r>
            <a:r>
              <a:rPr lang="tr-TR" dirty="0" smtClean="0"/>
              <a:t> a </a:t>
            </a:r>
            <a:r>
              <a:rPr lang="tr-TR" dirty="0" err="1" smtClean="0"/>
              <a:t>succesful</a:t>
            </a:r>
            <a:r>
              <a:rPr lang="tr-TR" dirty="0" smtClean="0"/>
              <a:t> </a:t>
            </a:r>
            <a:r>
              <a:rPr lang="tr-TR" dirty="0" err="1" smtClean="0"/>
              <a:t>grasping</a:t>
            </a:r>
            <a:r>
              <a:rPr lang="tr-TR" dirty="0" smtClean="0"/>
              <a:t> </a:t>
            </a:r>
            <a:r>
              <a:rPr lang="tr-TR" dirty="0" err="1" smtClean="0"/>
              <a:t>operation</a:t>
            </a:r>
            <a:r>
              <a:rPr lang="tr-TR" dirty="0" smtClean="0"/>
              <a:t> </a:t>
            </a:r>
            <a:r>
              <a:rPr lang="tr-TR" dirty="0" err="1" smtClean="0"/>
              <a:t>using</a:t>
            </a:r>
            <a:r>
              <a:rPr lang="tr-TR" dirty="0" smtClean="0"/>
              <a:t> </a:t>
            </a:r>
            <a:r>
              <a:rPr lang="tr-TR" dirty="0" err="1" smtClean="0"/>
              <a:t>only</a:t>
            </a:r>
            <a:r>
              <a:rPr lang="tr-TR" dirty="0" smtClean="0"/>
              <a:t> </a:t>
            </a:r>
            <a:r>
              <a:rPr lang="tr-TR" dirty="0" err="1" smtClean="0"/>
              <a:t>rgb</a:t>
            </a:r>
            <a:r>
              <a:rPr lang="tr-TR" dirty="0" smtClean="0"/>
              <a:t> </a:t>
            </a:r>
            <a:r>
              <a:rPr lang="tr-TR" dirty="0" err="1" smtClean="0"/>
              <a:t>image</a:t>
            </a:r>
            <a:endParaRPr lang="tr-TR" dirty="0" smtClean="0"/>
          </a:p>
          <a:p>
            <a:r>
              <a:rPr lang="tr-TR" dirty="0" smtClean="0"/>
              <a:t>2- </a:t>
            </a:r>
            <a:r>
              <a:rPr lang="tr-TR" dirty="0" err="1" smtClean="0"/>
              <a:t>Our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system</a:t>
            </a:r>
            <a:r>
              <a:rPr lang="tr-TR" baseline="0" dirty="0" smtClean="0"/>
              <a:t> </a:t>
            </a:r>
            <a:r>
              <a:rPr lang="tr-TR" baseline="0" dirty="0" err="1" smtClean="0"/>
              <a:t>picks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objects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by</a:t>
            </a:r>
            <a:r>
              <a:rPr lang="tr-TR" baseline="0" dirty="0" smtClean="0"/>
              <a:t> </a:t>
            </a:r>
            <a:r>
              <a:rPr lang="tr-TR" baseline="0" dirty="0" err="1" smtClean="0"/>
              <a:t>object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centroid</a:t>
            </a:r>
            <a:r>
              <a:rPr lang="tr-TR" baseline="0" dirty="0" smtClean="0"/>
              <a:t>/ </a:t>
            </a:r>
            <a:r>
              <a:rPr lang="tr-TR" baseline="0" dirty="0" err="1" smtClean="0"/>
              <a:t>Each</a:t>
            </a:r>
            <a:r>
              <a:rPr lang="tr-TR" baseline="0" dirty="0" smtClean="0"/>
              <a:t> </a:t>
            </a:r>
            <a:r>
              <a:rPr lang="tr-TR" baseline="0" dirty="0" err="1" smtClean="0"/>
              <a:t>object</a:t>
            </a:r>
            <a:r>
              <a:rPr lang="tr-TR" baseline="0" dirty="0" smtClean="0"/>
              <a:t> has </a:t>
            </a:r>
            <a:r>
              <a:rPr lang="tr-TR" baseline="0" dirty="0" err="1" smtClean="0"/>
              <a:t>its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own</a:t>
            </a:r>
            <a:r>
              <a:rPr lang="tr-TR" baseline="0" dirty="0" smtClean="0"/>
              <a:t> </a:t>
            </a:r>
            <a:r>
              <a:rPr lang="tr-TR" baseline="0" dirty="0" err="1" smtClean="0"/>
              <a:t>unique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picking</a:t>
            </a:r>
            <a:r>
              <a:rPr lang="tr-TR" baseline="0" dirty="0" smtClean="0"/>
              <a:t> </a:t>
            </a:r>
            <a:r>
              <a:rPr lang="tr-TR" baseline="0" dirty="0" err="1" smtClean="0"/>
              <a:t>position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actually</a:t>
            </a:r>
            <a:endParaRPr lang="tr-TR" baseline="0" dirty="0" smtClean="0"/>
          </a:p>
          <a:p>
            <a:r>
              <a:rPr lang="tr-TR" baseline="0" dirty="0" smtClean="0"/>
              <a:t>3- How </a:t>
            </a:r>
            <a:r>
              <a:rPr lang="tr-TR" baseline="0" dirty="0" err="1" smtClean="0"/>
              <a:t>good</a:t>
            </a:r>
            <a:r>
              <a:rPr lang="tr-TR" baseline="0" dirty="0" smtClean="0"/>
              <a:t> is MSE?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41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b="1" dirty="0" smtClean="0"/>
              <a:t>Learning</a:t>
            </a:r>
            <a:r>
              <a:rPr lang="tr-TR" b="1" baseline="0" dirty="0" smtClean="0"/>
              <a:t> </a:t>
            </a:r>
            <a:r>
              <a:rPr lang="tr-TR" b="1" baseline="0" dirty="0" err="1" smtClean="0"/>
              <a:t>Technique</a:t>
            </a:r>
            <a:r>
              <a:rPr lang="tr-TR" b="1" baseline="0" dirty="0" smtClean="0"/>
              <a:t> – </a:t>
            </a:r>
            <a:r>
              <a:rPr lang="tr-TR" b="1" baseline="0" dirty="0" err="1" smtClean="0"/>
              <a:t>Classification</a:t>
            </a:r>
            <a:r>
              <a:rPr lang="tr-TR" b="1" baseline="0" dirty="0" smtClean="0"/>
              <a:t> </a:t>
            </a:r>
            <a:r>
              <a:rPr lang="tr-TR" b="1" baseline="0" dirty="0" err="1" smtClean="0"/>
              <a:t>or</a:t>
            </a:r>
            <a:r>
              <a:rPr lang="tr-TR" b="1" baseline="0" dirty="0" smtClean="0"/>
              <a:t> </a:t>
            </a:r>
            <a:r>
              <a:rPr lang="tr-TR" b="1" baseline="0" dirty="0" err="1" smtClean="0"/>
              <a:t>Regression</a:t>
            </a:r>
            <a:endParaRPr lang="tr-TR" b="1" baseline="0" dirty="0" smtClean="0"/>
          </a:p>
          <a:p>
            <a:r>
              <a:rPr lang="tr-TR" b="1" baseline="0" dirty="0" smtClean="0"/>
              <a:t>Data </a:t>
            </a:r>
            <a:r>
              <a:rPr lang="tr-TR" b="1" baseline="0" dirty="0" err="1" smtClean="0"/>
              <a:t>Used</a:t>
            </a:r>
            <a:endParaRPr lang="tr-TR" b="1" baseline="0" dirty="0" smtClean="0"/>
          </a:p>
          <a:p>
            <a:r>
              <a:rPr lang="tr-TR" b="1" baseline="0" dirty="0" smtClean="0"/>
              <a:t>Learning </a:t>
            </a:r>
            <a:r>
              <a:rPr lang="tr-TR" b="1" baseline="0" dirty="0" err="1" smtClean="0"/>
              <a:t>Criteria</a:t>
            </a:r>
            <a:endParaRPr lang="tr-TR" b="1" baseline="0" dirty="0" smtClean="0"/>
          </a:p>
          <a:p>
            <a:r>
              <a:rPr lang="tr-TR" b="1" baseline="0" dirty="0" err="1" smtClean="0"/>
              <a:t>Different</a:t>
            </a:r>
            <a:r>
              <a:rPr lang="tr-TR" b="1" baseline="0" dirty="0" smtClean="0"/>
              <a:t> </a:t>
            </a:r>
            <a:r>
              <a:rPr lang="tr-TR" b="1" baseline="0" dirty="0" err="1" smtClean="0"/>
              <a:t>Drawbacks</a:t>
            </a:r>
            <a:r>
              <a:rPr lang="tr-TR" b="1" baseline="0" dirty="0" smtClean="0"/>
              <a:t> of </a:t>
            </a:r>
            <a:r>
              <a:rPr lang="tr-TR" b="1" baseline="0" dirty="0" err="1" smtClean="0"/>
              <a:t>the</a:t>
            </a:r>
            <a:r>
              <a:rPr lang="tr-TR" b="1" baseline="0" dirty="0" smtClean="0"/>
              <a:t> </a:t>
            </a:r>
            <a:r>
              <a:rPr lang="tr-TR" b="1" baseline="0" dirty="0" err="1" smtClean="0"/>
              <a:t>current</a:t>
            </a:r>
            <a:r>
              <a:rPr lang="tr-TR" b="1" baseline="0" dirty="0" smtClean="0"/>
              <a:t> </a:t>
            </a:r>
            <a:r>
              <a:rPr lang="tr-TR" b="1" baseline="0" dirty="0" err="1" smtClean="0"/>
              <a:t>methods</a:t>
            </a:r>
            <a:r>
              <a:rPr lang="tr-TR" b="1" baseline="0" dirty="0" smtClean="0"/>
              <a:t>.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155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Some</a:t>
            </a:r>
            <a:r>
              <a:rPr lang="tr-TR" dirty="0" smtClean="0"/>
              <a:t> </a:t>
            </a:r>
            <a:r>
              <a:rPr lang="tr-TR" dirty="0" err="1" smtClean="0"/>
              <a:t>approaches</a:t>
            </a:r>
            <a:r>
              <a:rPr lang="tr-TR" dirty="0" smtClean="0"/>
              <a:t> </a:t>
            </a:r>
            <a:r>
              <a:rPr lang="tr-TR" dirty="0" err="1" smtClean="0"/>
              <a:t>take</a:t>
            </a:r>
            <a:r>
              <a:rPr lang="tr-TR" dirty="0" smtClean="0"/>
              <a:t> </a:t>
            </a:r>
            <a:r>
              <a:rPr lang="tr-TR" dirty="0" err="1" smtClean="0"/>
              <a:t>mean</a:t>
            </a:r>
            <a:r>
              <a:rPr lang="tr-TR" dirty="0" smtClean="0"/>
              <a:t> of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all</a:t>
            </a:r>
            <a:r>
              <a:rPr lang="tr-TR" baseline="0" dirty="0" smtClean="0"/>
              <a:t> </a:t>
            </a:r>
            <a:r>
              <a:rPr lang="tr-TR" baseline="0" dirty="0" err="1" smtClean="0"/>
              <a:t>ground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truth</a:t>
            </a:r>
            <a:r>
              <a:rPr lang="tr-TR" baseline="0" dirty="0" smtClean="0"/>
              <a:t> – </a:t>
            </a:r>
            <a:r>
              <a:rPr lang="tr-TR" baseline="0" dirty="0" err="1" smtClean="0"/>
              <a:t>fails</a:t>
            </a:r>
            <a:r>
              <a:rPr lang="tr-TR" baseline="0" dirty="0" smtClean="0"/>
              <a:t> on </a:t>
            </a:r>
            <a:r>
              <a:rPr lang="tr-TR" baseline="0" dirty="0" err="1" smtClean="0"/>
              <a:t>cylic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shapes</a:t>
            </a:r>
            <a:endParaRPr lang="tr-TR" baseline="0" dirty="0" smtClean="0"/>
          </a:p>
          <a:p>
            <a:r>
              <a:rPr lang="tr-TR" baseline="0" dirty="0" err="1" smtClean="0"/>
              <a:t>Some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approaches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tries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to</a:t>
            </a:r>
            <a:r>
              <a:rPr lang="tr-TR" baseline="0" dirty="0" smtClean="0"/>
              <a:t> </a:t>
            </a:r>
            <a:r>
              <a:rPr lang="tr-TR" baseline="0" dirty="0" err="1" smtClean="0"/>
              <a:t>learn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all</a:t>
            </a:r>
            <a:r>
              <a:rPr lang="tr-TR" baseline="0" dirty="0" smtClean="0"/>
              <a:t> of </a:t>
            </a:r>
            <a:r>
              <a:rPr lang="tr-TR" baseline="0" dirty="0" err="1" smtClean="0"/>
              <a:t>them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sequentially</a:t>
            </a:r>
            <a:endParaRPr lang="tr-TR" baseline="0" dirty="0" smtClean="0"/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23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Some</a:t>
            </a:r>
            <a:r>
              <a:rPr lang="tr-TR" dirty="0" smtClean="0"/>
              <a:t> </a:t>
            </a:r>
            <a:r>
              <a:rPr lang="tr-TR" dirty="0" err="1" smtClean="0"/>
              <a:t>approaches</a:t>
            </a:r>
            <a:r>
              <a:rPr lang="tr-TR" dirty="0" smtClean="0"/>
              <a:t> </a:t>
            </a:r>
            <a:r>
              <a:rPr lang="tr-TR" dirty="0" err="1" smtClean="0"/>
              <a:t>take</a:t>
            </a:r>
            <a:r>
              <a:rPr lang="tr-TR" dirty="0" smtClean="0"/>
              <a:t> </a:t>
            </a:r>
            <a:r>
              <a:rPr lang="tr-TR" dirty="0" err="1" smtClean="0"/>
              <a:t>mean</a:t>
            </a:r>
            <a:r>
              <a:rPr lang="tr-TR" dirty="0" smtClean="0"/>
              <a:t> of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all</a:t>
            </a:r>
            <a:r>
              <a:rPr lang="tr-TR" baseline="0" dirty="0" smtClean="0"/>
              <a:t> </a:t>
            </a:r>
            <a:r>
              <a:rPr lang="tr-TR" baseline="0" dirty="0" err="1" smtClean="0"/>
              <a:t>ground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truth</a:t>
            </a:r>
            <a:r>
              <a:rPr lang="tr-TR" baseline="0" dirty="0" smtClean="0"/>
              <a:t> – </a:t>
            </a:r>
            <a:r>
              <a:rPr lang="tr-TR" baseline="0" dirty="0" err="1" smtClean="0"/>
              <a:t>fails</a:t>
            </a:r>
            <a:r>
              <a:rPr lang="tr-TR" baseline="0" dirty="0" smtClean="0"/>
              <a:t> on </a:t>
            </a:r>
            <a:r>
              <a:rPr lang="tr-TR" baseline="0" dirty="0" err="1" smtClean="0"/>
              <a:t>cylic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shapes</a:t>
            </a:r>
            <a:endParaRPr lang="tr-TR" baseline="0" dirty="0" smtClean="0"/>
          </a:p>
          <a:p>
            <a:r>
              <a:rPr lang="tr-TR" baseline="0" dirty="0" err="1" smtClean="0"/>
              <a:t>Some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approaches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tries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to</a:t>
            </a:r>
            <a:r>
              <a:rPr lang="tr-TR" baseline="0" dirty="0" smtClean="0"/>
              <a:t> </a:t>
            </a:r>
            <a:r>
              <a:rPr lang="tr-TR" baseline="0" dirty="0" err="1" smtClean="0"/>
              <a:t>learn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all</a:t>
            </a:r>
            <a:r>
              <a:rPr lang="tr-TR" baseline="0" dirty="0" smtClean="0"/>
              <a:t> of </a:t>
            </a:r>
            <a:r>
              <a:rPr lang="tr-TR" baseline="0" dirty="0" err="1" smtClean="0"/>
              <a:t>them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sequentially</a:t>
            </a:r>
            <a:endParaRPr lang="tr-TR" baseline="0" dirty="0" smtClean="0"/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109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Why</a:t>
            </a:r>
            <a:r>
              <a:rPr lang="tr-TR" dirty="0" smtClean="0"/>
              <a:t>, </a:t>
            </a:r>
            <a:r>
              <a:rPr lang="tr-TR" dirty="0" err="1" smtClean="0"/>
              <a:t>key</a:t>
            </a:r>
            <a:r>
              <a:rPr lang="tr-TR" dirty="0" smtClean="0"/>
              <a:t> </a:t>
            </a:r>
            <a:r>
              <a:rPr lang="tr-TR" dirty="0" err="1" smtClean="0"/>
              <a:t>points</a:t>
            </a:r>
            <a:r>
              <a:rPr lang="tr-TR" dirty="0" smtClean="0"/>
              <a:t> of </a:t>
            </a:r>
            <a:r>
              <a:rPr lang="tr-TR" dirty="0" err="1" smtClean="0"/>
              <a:t>this</a:t>
            </a:r>
            <a:r>
              <a:rPr lang="tr-TR" dirty="0" smtClean="0"/>
              <a:t> </a:t>
            </a:r>
            <a:r>
              <a:rPr lang="tr-TR" dirty="0" err="1" smtClean="0"/>
              <a:t>project</a:t>
            </a:r>
            <a:r>
              <a:rPr lang="tr-TR" dirty="0" smtClean="0"/>
              <a:t> :</a:t>
            </a:r>
          </a:p>
          <a:p>
            <a:r>
              <a:rPr lang="tr-TR" dirty="0" smtClean="0"/>
              <a:t>Since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area</a:t>
            </a:r>
            <a:r>
              <a:rPr lang="tr-TR" dirty="0" smtClean="0"/>
              <a:t> inside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grasping</a:t>
            </a:r>
            <a:r>
              <a:rPr lang="tr-TR" dirty="0" smtClean="0"/>
              <a:t> </a:t>
            </a:r>
            <a:r>
              <a:rPr lang="tr-TR" dirty="0" err="1" smtClean="0"/>
              <a:t>rectangle</a:t>
            </a:r>
            <a:r>
              <a:rPr lang="tr-TR" dirty="0" smtClean="0"/>
              <a:t>,</a:t>
            </a:r>
            <a:r>
              <a:rPr lang="tr-TR" baseline="0" dirty="0" smtClean="0"/>
              <a:t> is </a:t>
            </a:r>
            <a:r>
              <a:rPr lang="tr-TR" baseline="0" dirty="0" err="1" smtClean="0"/>
              <a:t>going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to</a:t>
            </a:r>
            <a:r>
              <a:rPr lang="tr-TR" baseline="0" dirty="0" smtClean="0"/>
              <a:t> be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what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grippers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are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directly</a:t>
            </a:r>
            <a:r>
              <a:rPr lang="tr-TR" baseline="0" dirty="0" smtClean="0"/>
              <a:t> </a:t>
            </a:r>
            <a:r>
              <a:rPr lang="tr-TR" baseline="0" dirty="0" err="1" smtClean="0"/>
              <a:t>interacting</a:t>
            </a:r>
            <a:r>
              <a:rPr lang="tr-TR" baseline="0" dirty="0" smtClean="0"/>
              <a:t> </a:t>
            </a:r>
            <a:r>
              <a:rPr lang="tr-TR" baseline="0" dirty="0" err="1" smtClean="0"/>
              <a:t>with</a:t>
            </a:r>
            <a:endParaRPr lang="tr-TR" baseline="0" dirty="0" smtClean="0"/>
          </a:p>
          <a:p>
            <a:r>
              <a:rPr lang="tr-TR" baseline="0" dirty="0" err="1" smtClean="0"/>
              <a:t>Area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means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more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then</a:t>
            </a:r>
            <a:r>
              <a:rPr lang="tr-TR" baseline="0" dirty="0" smtClean="0"/>
              <a:t> L2 </a:t>
            </a:r>
            <a:r>
              <a:rPr lang="tr-TR" baseline="0" dirty="0" err="1" smtClean="0"/>
              <a:t>distance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508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348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360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530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 err="1" smtClean="0"/>
              <a:t>In</a:t>
            </a:r>
            <a:r>
              <a:rPr lang="tr-TR" dirty="0" smtClean="0"/>
              <a:t> </a:t>
            </a:r>
            <a:r>
              <a:rPr lang="tr-TR" dirty="0" err="1" smtClean="0"/>
              <a:t>order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learn</a:t>
            </a:r>
            <a:r>
              <a:rPr lang="tr-TR" dirty="0" smtClean="0"/>
              <a:t> </a:t>
            </a:r>
            <a:r>
              <a:rPr lang="tr-TR" dirty="0" err="1" smtClean="0"/>
              <a:t>task-oriented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grasps</a:t>
            </a:r>
            <a:r>
              <a:rPr lang="tr-TR" baseline="0" dirty="0" smtClean="0"/>
              <a:t>, </a:t>
            </a:r>
            <a:r>
              <a:rPr lang="tr-TR" baseline="0" dirty="0" err="1" smtClean="0"/>
              <a:t>you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should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design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training</a:t>
            </a:r>
            <a:r>
              <a:rPr lang="tr-TR" baseline="0" dirty="0" smtClean="0"/>
              <a:t> data </a:t>
            </a:r>
            <a:r>
              <a:rPr lang="tr-TR" baseline="0" dirty="0" err="1" smtClean="0"/>
              <a:t>and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label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them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accordingly</a:t>
            </a:r>
            <a:endParaRPr lang="tr-TR" dirty="0" smtClean="0"/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63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336" y="1769541"/>
            <a:ext cx="9437576" cy="1828801"/>
          </a:xfrm>
        </p:spPr>
        <p:txBody>
          <a:bodyPr anchor="b">
            <a:normAutofit/>
          </a:bodyPr>
          <a:lstStyle>
            <a:lvl1pPr algn="ctr">
              <a:defRPr sz="539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336" y="3598339"/>
            <a:ext cx="9437576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 smtClean="0"/>
              <a:pPr/>
              <a:t>6/13/2019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54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19" y="547807"/>
            <a:ext cx="10139158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68" y="4565255"/>
            <a:ext cx="10352629" cy="543472"/>
          </a:xfrm>
        </p:spPr>
        <p:txBody>
          <a:bodyPr anchor="b">
            <a:normAutofit/>
          </a:bodyPr>
          <a:lstStyle>
            <a:lvl1pPr algn="ctr">
              <a:defRPr sz="27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045" y="695010"/>
            <a:ext cx="9842782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99"/>
            </a:lvl1pPr>
            <a:lvl2pPr marL="457063" indent="0">
              <a:buNone/>
              <a:defRPr sz="1999"/>
            </a:lvl2pPr>
            <a:lvl3pPr marL="914126" indent="0">
              <a:buNone/>
              <a:defRPr sz="19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7" y="5108728"/>
            <a:ext cx="10351066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 smtClean="0"/>
              <a:pPr/>
              <a:t>6/13/2019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963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57" y="608437"/>
            <a:ext cx="10351066" cy="3534344"/>
          </a:xfrm>
        </p:spPr>
        <p:txBody>
          <a:bodyPr anchor="ctr"/>
          <a:lstStyle>
            <a:lvl1pPr>
              <a:defRPr sz="31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6" y="4295180"/>
            <a:ext cx="10351067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 smtClean="0"/>
              <a:pPr/>
              <a:t>6/13/2019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58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836" y="609600"/>
            <a:ext cx="9300329" cy="2992904"/>
          </a:xfrm>
        </p:spPr>
        <p:txBody>
          <a:bodyPr anchor="ctr"/>
          <a:lstStyle>
            <a:lvl1pPr>
              <a:defRPr sz="31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196" y="3610033"/>
            <a:ext cx="8750020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6" y="4304353"/>
            <a:ext cx="10351067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 smtClean="0"/>
              <a:pPr/>
              <a:t>6/13/2019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342" y="884796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1981" y="2928258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991977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56" y="2126943"/>
            <a:ext cx="10351067" cy="2511835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47" y="4650556"/>
            <a:ext cx="1034950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 smtClean="0"/>
              <a:pPr/>
              <a:t>6/13/2019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2575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557" y="609600"/>
            <a:ext cx="10351066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557" y="1885950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557" y="2571750"/>
            <a:ext cx="330012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5553" y="1885950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0279" y="2571750"/>
            <a:ext cx="330012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4498" y="1885950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4498" y="2571750"/>
            <a:ext cx="330012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 smtClean="0"/>
              <a:pPr/>
              <a:t>6/13/2019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018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28" y="1818215"/>
            <a:ext cx="333910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53" y="1818215"/>
            <a:ext cx="333910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984" y="1818215"/>
            <a:ext cx="333910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556" y="609600"/>
            <a:ext cx="10351067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557" y="3904106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9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7837" y="1938918"/>
            <a:ext cx="3091563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557" y="4480369"/>
            <a:ext cx="330012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1631" y="3904106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9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4559" y="1939094"/>
            <a:ext cx="3091563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0279" y="4480368"/>
            <a:ext cx="330012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4623" y="3904106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9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3595" y="1934432"/>
            <a:ext cx="3091563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4498" y="4480366"/>
            <a:ext cx="330012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 smtClean="0"/>
              <a:pPr/>
              <a:t>6/13/2019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122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0657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0729" y="609600"/>
            <a:ext cx="2283892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558" y="609600"/>
            <a:ext cx="7914810" cy="5181601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7279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 smtClean="0"/>
              <a:t>6/13/2019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9373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4" y="1761068"/>
            <a:ext cx="9588052" cy="1828813"/>
          </a:xfrm>
        </p:spPr>
        <p:txBody>
          <a:bodyPr anchor="b"/>
          <a:lstStyle>
            <a:lvl1pPr algn="ctr">
              <a:defRPr sz="3999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3589879"/>
            <a:ext cx="9588052" cy="1507054"/>
          </a:xfrm>
        </p:spPr>
        <p:txBody>
          <a:bodyPr anchor="t"/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 smtClean="0"/>
              <a:pPr/>
              <a:t>6/13/2019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14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558" y="1732449"/>
            <a:ext cx="5059179" cy="4058750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1277" y="1732450"/>
            <a:ext cx="5063346" cy="4058751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27632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57" y="1734507"/>
            <a:ext cx="5087747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876" y="1734507"/>
            <a:ext cx="5087747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610" y="1835254"/>
            <a:ext cx="487507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3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610" y="2380138"/>
            <a:ext cx="4875074" cy="3411063"/>
          </a:xfrm>
        </p:spPr>
        <p:txBody>
          <a:bodyPr anchor="t"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3328" y="1835255"/>
            <a:ext cx="4894055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3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3328" y="2380138"/>
            <a:ext cx="4894055" cy="3411063"/>
          </a:xfrm>
        </p:spPr>
        <p:txBody>
          <a:bodyPr anchor="t"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2913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4809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4876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57" y="609600"/>
            <a:ext cx="3705924" cy="1821918"/>
          </a:xfrm>
        </p:spPr>
        <p:txBody>
          <a:bodyPr anchor="b">
            <a:normAutofit/>
          </a:bodyPr>
          <a:lstStyle>
            <a:lvl1pPr algn="ctr">
              <a:defRPr sz="2399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4369" y="609600"/>
            <a:ext cx="6410254" cy="5181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7" y="2431518"/>
            <a:ext cx="3705924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8275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765" y="609600"/>
            <a:ext cx="3583233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58" y="609923"/>
            <a:ext cx="5933403" cy="1829338"/>
          </a:xfrm>
        </p:spPr>
        <p:txBody>
          <a:bodyPr anchor="b">
            <a:noAutofit/>
          </a:bodyPr>
          <a:lstStyle>
            <a:lvl1pPr algn="ctr">
              <a:defRPr sz="3199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0613" y="763702"/>
            <a:ext cx="3274898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8" y="2439261"/>
            <a:ext cx="5933403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 smtClean="0"/>
              <a:pPr/>
              <a:t>6/13/2019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1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557" y="609600"/>
            <a:ext cx="10351066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557" y="1732450"/>
            <a:ext cx="10351066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6736" y="5883276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2C6F8EA-316C-41DE-B9A4-EDCC3A85ED9A}" type="datetimeFigureOut">
              <a:rPr lang="en-US" smtClean="0"/>
              <a:pPr/>
              <a:t>6/13/2019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558" y="5883276"/>
            <a:ext cx="6671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1273" y="5883276"/>
            <a:ext cx="7533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8938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063" rtl="0" eaLnBrk="1" latinLnBrk="0" hangingPunct="1">
        <a:spcBef>
          <a:spcPct val="0"/>
        </a:spcBef>
        <a:buNone/>
        <a:defRPr sz="3999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797" indent="-305908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999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19784" indent="-269919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799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5692" indent="-215935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5584" indent="-215935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3498" indent="-215935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3996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079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8163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5268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5625" y="1196752"/>
            <a:ext cx="9437576" cy="889422"/>
          </a:xfrm>
        </p:spPr>
        <p:txBody>
          <a:bodyPr>
            <a:normAutofit fontScale="90000"/>
          </a:bodyPr>
          <a:lstStyle/>
          <a:p>
            <a:r>
              <a:rPr lang="tr-TR" dirty="0" err="1" smtClean="0"/>
              <a:t>DeepGrasp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10037" y="2708920"/>
            <a:ext cx="6840760" cy="657357"/>
          </a:xfrm>
        </p:spPr>
        <p:txBody>
          <a:bodyPr>
            <a:noAutofit/>
          </a:bodyPr>
          <a:lstStyle/>
          <a:p>
            <a:r>
              <a:rPr lang="en-US" sz="2800" dirty="0"/>
              <a:t>IMPLEMENTING DEEP LEARNING METHODS FOR NOVEL OBJECT GRASPING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619126" y="5183872"/>
            <a:ext cx="9138351" cy="111608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999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063" indent="0" algn="ctr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799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126" indent="0" algn="ctr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189" indent="0" algn="ctr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251" indent="0" algn="ctr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5314" indent="0" algn="ctr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2377" indent="0" algn="ctr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199440" indent="0" algn="ctr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6503" indent="0" algn="ctr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tr-TR" sz="2800" dirty="0" smtClean="0"/>
              <a:t>Advisor: </a:t>
            </a:r>
            <a:r>
              <a:rPr lang="tr-TR" sz="2800" dirty="0" err="1" smtClean="0"/>
              <a:t>Assoc</a:t>
            </a:r>
            <a:r>
              <a:rPr lang="tr-TR" sz="2800" dirty="0" smtClean="0"/>
              <a:t>. Prof. Dr. Sanem </a:t>
            </a:r>
            <a:r>
              <a:rPr lang="tr-TR" sz="2800" dirty="0" err="1" smtClean="0"/>
              <a:t>Sarıel</a:t>
            </a:r>
            <a:endParaRPr lang="tr-TR" sz="2800" dirty="0" smtClean="0"/>
          </a:p>
          <a:p>
            <a:r>
              <a:rPr lang="tr-TR" sz="2800" dirty="0" smtClean="0"/>
              <a:t>Spring 2019</a:t>
            </a:r>
            <a:endParaRPr lang="en-US" sz="2800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525235" y="4596857"/>
            <a:ext cx="9138351" cy="111608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999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063" indent="0" algn="ctr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799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126" indent="0" algn="ctr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189" indent="0" algn="ctr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251" indent="0" algn="ctr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5314" indent="0" algn="ctr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2377" indent="0" algn="ctr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199440" indent="0" algn="ctr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6503" indent="0" algn="ctr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tr-TR" sz="2800" dirty="0" smtClean="0"/>
              <a:t>Burak Mete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618779" y="188640"/>
            <a:ext cx="9782801" cy="1239837"/>
          </a:xfrm>
        </p:spPr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6"/>
                </a:solidFill>
              </a:rPr>
              <a:t>Motivation</a:t>
            </a:r>
          </a:p>
          <a:p>
            <a:r>
              <a:rPr lang="en-US" b="1" dirty="0" smtClean="0">
                <a:solidFill>
                  <a:schemeClr val="accent6"/>
                </a:solidFill>
              </a:rPr>
              <a:t>Literature Review</a:t>
            </a:r>
            <a:endParaRPr lang="tr-TR" b="1" dirty="0" smtClean="0">
              <a:solidFill>
                <a:schemeClr val="accent6"/>
              </a:solidFill>
            </a:endParaRPr>
          </a:p>
          <a:p>
            <a:r>
              <a:rPr lang="en-US" b="1" dirty="0" smtClean="0"/>
              <a:t>Project</a:t>
            </a:r>
            <a:endParaRPr lang="tr-TR" b="1" dirty="0" smtClean="0"/>
          </a:p>
          <a:p>
            <a:pPr lvl="1"/>
            <a:r>
              <a:rPr lang="tr-TR" b="1" dirty="0" err="1" smtClean="0">
                <a:solidFill>
                  <a:schemeClr val="accent6"/>
                </a:solidFill>
              </a:rPr>
              <a:t>Dataset</a:t>
            </a:r>
            <a:endParaRPr lang="tr-TR" b="1" dirty="0" smtClean="0">
              <a:solidFill>
                <a:schemeClr val="accent6"/>
              </a:solidFill>
            </a:endParaRPr>
          </a:p>
          <a:p>
            <a:pPr lvl="1"/>
            <a:r>
              <a:rPr lang="en-US" b="1" dirty="0" smtClean="0"/>
              <a:t>Methods</a:t>
            </a:r>
          </a:p>
          <a:p>
            <a:r>
              <a:rPr lang="en-US" b="1" dirty="0" smtClean="0">
                <a:solidFill>
                  <a:schemeClr val="accent6"/>
                </a:solidFill>
              </a:rPr>
              <a:t>Results</a:t>
            </a:r>
          </a:p>
          <a:p>
            <a:r>
              <a:rPr lang="en-US" b="1" dirty="0" smtClean="0">
                <a:solidFill>
                  <a:schemeClr val="accent6"/>
                </a:solidFill>
              </a:rPr>
              <a:t>Conclusion</a:t>
            </a:r>
            <a:endParaRPr lang="tr-TR" b="1" dirty="0" smtClean="0">
              <a:solidFill>
                <a:schemeClr val="accent6"/>
              </a:solidFill>
            </a:endParaRPr>
          </a:p>
          <a:p>
            <a:r>
              <a:rPr lang="tr-TR" b="1" dirty="0" err="1" smtClean="0">
                <a:solidFill>
                  <a:schemeClr val="accent6"/>
                </a:solidFill>
              </a:rPr>
              <a:t>Future</a:t>
            </a:r>
            <a:r>
              <a:rPr lang="tr-TR" b="1" dirty="0" smtClean="0">
                <a:solidFill>
                  <a:schemeClr val="accent6"/>
                </a:solidFill>
              </a:rPr>
              <a:t> </a:t>
            </a:r>
            <a:r>
              <a:rPr lang="tr-TR" b="1" dirty="0" err="1" smtClean="0">
                <a:solidFill>
                  <a:schemeClr val="accent6"/>
                </a:solidFill>
              </a:rPr>
              <a:t>Research</a:t>
            </a:r>
            <a:r>
              <a:rPr lang="tr-TR" b="1" dirty="0" smtClean="0">
                <a:solidFill>
                  <a:schemeClr val="accent6"/>
                </a:solidFill>
              </a:rPr>
              <a:t> </a:t>
            </a:r>
            <a:r>
              <a:rPr lang="tr-TR" b="1" dirty="0" err="1" smtClean="0">
                <a:solidFill>
                  <a:schemeClr val="accent6"/>
                </a:solidFill>
              </a:rPr>
              <a:t>Topics</a:t>
            </a:r>
            <a:endParaRPr lang="en-US" b="1" dirty="0" smtClean="0">
              <a:solidFill>
                <a:schemeClr val="accent6"/>
              </a:solidFill>
            </a:endParaRPr>
          </a:p>
          <a:p>
            <a:r>
              <a:rPr lang="en-US" b="1" dirty="0" smtClean="0">
                <a:solidFill>
                  <a:schemeClr val="accent6"/>
                </a:solidFill>
              </a:rPr>
              <a:t>References</a:t>
            </a:r>
            <a:endParaRPr 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93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070" y="429174"/>
            <a:ext cx="5314227" cy="970450"/>
          </a:xfrm>
        </p:spPr>
        <p:txBody>
          <a:bodyPr/>
          <a:lstStyle/>
          <a:p>
            <a:r>
              <a:rPr lang="tr-TR" dirty="0" smtClean="0"/>
              <a:t>Model Architecture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070" y="1399625"/>
            <a:ext cx="4675198" cy="1525320"/>
          </a:xfrm>
        </p:spPr>
        <p:txBody>
          <a:bodyPr>
            <a:normAutofit/>
          </a:bodyPr>
          <a:lstStyle/>
          <a:p>
            <a:r>
              <a:rPr lang="tr-TR" sz="1600" dirty="0" smtClean="0"/>
              <a:t>ResNet </a:t>
            </a:r>
            <a:r>
              <a:rPr lang="en-US" sz="1600" dirty="0" smtClean="0"/>
              <a:t>is used for feature </a:t>
            </a:r>
            <a:r>
              <a:rPr lang="en-US" sz="1600" dirty="0" err="1" smtClean="0"/>
              <a:t>extractin</a:t>
            </a:r>
            <a:r>
              <a:rPr lang="tr-TR" sz="1600" dirty="0" err="1" smtClean="0"/>
              <a:t>g,the</a:t>
            </a:r>
            <a:r>
              <a:rPr lang="tr-TR" sz="1600" dirty="0" smtClean="0"/>
              <a:t> </a:t>
            </a:r>
            <a:r>
              <a:rPr lang="tr-TR" sz="1600" dirty="0" err="1" smtClean="0"/>
              <a:t>updated</a:t>
            </a:r>
            <a:r>
              <a:rPr lang="tr-TR" sz="1600" dirty="0" smtClean="0"/>
              <a:t> </a:t>
            </a:r>
            <a:r>
              <a:rPr lang="tr-TR" sz="1600" dirty="0" err="1" smtClean="0"/>
              <a:t>layers</a:t>
            </a:r>
            <a:r>
              <a:rPr lang="tr-TR" sz="1600" dirty="0" smtClean="0"/>
              <a:t> </a:t>
            </a:r>
            <a:r>
              <a:rPr lang="tr-TR" sz="1600" dirty="0" err="1" smtClean="0"/>
              <a:t>are</a:t>
            </a:r>
            <a:r>
              <a:rPr lang="tr-TR" sz="1600" dirty="0" smtClean="0"/>
              <a:t> </a:t>
            </a:r>
            <a:r>
              <a:rPr lang="tr-TR" sz="1600" dirty="0" err="1" smtClean="0"/>
              <a:t>optimized</a:t>
            </a:r>
            <a:r>
              <a:rPr lang="en-US" sz="1600" dirty="0" smtClean="0"/>
              <a:t>	</a:t>
            </a:r>
          </a:p>
          <a:p>
            <a:r>
              <a:rPr lang="tr-TR" sz="1600" dirty="0" err="1" smtClean="0"/>
              <a:t>Regressing</a:t>
            </a:r>
            <a:r>
              <a:rPr lang="tr-TR" sz="1600" dirty="0" smtClean="0"/>
              <a:t> </a:t>
            </a:r>
            <a:r>
              <a:rPr lang="tr-TR" sz="1600" dirty="0" err="1" smtClean="0"/>
              <a:t>the</a:t>
            </a:r>
            <a:r>
              <a:rPr lang="tr-TR" sz="1600" dirty="0" smtClean="0"/>
              <a:t> 5 </a:t>
            </a:r>
            <a:r>
              <a:rPr lang="tr-TR" sz="1600" dirty="0" err="1" smtClean="0"/>
              <a:t>parameters</a:t>
            </a:r>
            <a:r>
              <a:rPr lang="tr-TR" sz="1600" dirty="0" smtClean="0"/>
              <a:t> </a:t>
            </a:r>
            <a:r>
              <a:rPr lang="tr-TR" sz="1600" i="1" dirty="0" err="1" smtClean="0"/>
              <a:t>x,y,h,w</a:t>
            </a:r>
            <a:r>
              <a:rPr lang="tr-TR" sz="1600" i="1" dirty="0" smtClean="0"/>
              <a:t>,</a:t>
            </a:r>
            <a:r>
              <a:rPr lang="el-GR" sz="1600" dirty="0"/>
              <a:t>θ</a:t>
            </a:r>
            <a:endParaRPr lang="tr-TR" sz="1600" dirty="0"/>
          </a:p>
          <a:p>
            <a:endParaRPr lang="tr-TR" sz="1600" i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8894"/>
            <a:ext cx="12250903" cy="33091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20" y="108605"/>
            <a:ext cx="3705126" cy="332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56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319" y="326038"/>
            <a:ext cx="10351066" cy="970450"/>
          </a:xfrm>
        </p:spPr>
        <p:txBody>
          <a:bodyPr/>
          <a:lstStyle/>
          <a:p>
            <a:pPr algn="l"/>
            <a:r>
              <a:rPr lang="en-US" dirty="0" smtClean="0"/>
              <a:t>Loss Function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88152" y="349280"/>
            <a:ext cx="3799231" cy="3523577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-98276" y="1181262"/>
            <a:ext cx="5869128" cy="4951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i="1" dirty="0" smtClean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96578" y="1296488"/>
            <a:ext cx="5725112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IoU </a:t>
            </a:r>
            <a:r>
              <a:rPr lang="tr-TR" dirty="0" smtClean="0"/>
              <a:t>is a </a:t>
            </a:r>
            <a:r>
              <a:rPr lang="tr-TR" dirty="0" err="1" smtClean="0"/>
              <a:t>better</a:t>
            </a:r>
            <a:r>
              <a:rPr lang="tr-TR" dirty="0" smtClean="0"/>
              <a:t> </a:t>
            </a:r>
            <a:r>
              <a:rPr lang="tr-TR" dirty="0" err="1" smtClean="0"/>
              <a:t>generalization</a:t>
            </a:r>
            <a:r>
              <a:rPr lang="tr-TR" dirty="0"/>
              <a:t> </a:t>
            </a:r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finding</a:t>
            </a:r>
            <a:r>
              <a:rPr lang="tr-TR" dirty="0" smtClean="0"/>
              <a:t> a </a:t>
            </a:r>
            <a:r>
              <a:rPr lang="tr-TR" dirty="0" err="1" smtClean="0"/>
              <a:t>grasping</a:t>
            </a:r>
            <a:r>
              <a:rPr lang="tr-TR" dirty="0" smtClean="0"/>
              <a:t> </a:t>
            </a:r>
            <a:r>
              <a:rPr lang="tr-TR" dirty="0" err="1" smtClean="0"/>
              <a:t>region</a:t>
            </a:r>
            <a:r>
              <a:rPr lang="tr-TR" dirty="0" smtClean="0"/>
              <a:t> </a:t>
            </a:r>
            <a:r>
              <a:rPr lang="tr-TR" dirty="0" err="1" smtClean="0"/>
              <a:t>than</a:t>
            </a:r>
            <a:r>
              <a:rPr lang="tr-TR" dirty="0" smtClean="0"/>
              <a:t> MSE.</a:t>
            </a:r>
            <a:endParaRPr lang="en-US" dirty="0" smtClean="0">
              <a:solidFill>
                <a:srgbClr val="00B0F0"/>
              </a:solidFill>
            </a:endParaRPr>
          </a:p>
          <a:p>
            <a:r>
              <a:rPr lang="tr-TR" dirty="0" err="1" smtClean="0"/>
              <a:t>We</a:t>
            </a:r>
            <a:r>
              <a:rPr lang="tr-TR" dirty="0" smtClean="0"/>
              <a:t> can </a:t>
            </a:r>
            <a:r>
              <a:rPr lang="tr-TR" dirty="0" err="1" smtClean="0"/>
              <a:t>use</a:t>
            </a:r>
            <a:r>
              <a:rPr lang="tr-TR" dirty="0" smtClean="0"/>
              <a:t> it </a:t>
            </a:r>
            <a:r>
              <a:rPr lang="tr-TR" dirty="0" err="1" smtClean="0"/>
              <a:t>for</a:t>
            </a:r>
            <a:r>
              <a:rPr lang="tr-TR" dirty="0"/>
              <a:t> </a:t>
            </a:r>
            <a:r>
              <a:rPr lang="tr-TR" dirty="0" err="1" smtClean="0"/>
              <a:t>finding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closest</a:t>
            </a:r>
            <a:r>
              <a:rPr lang="tr-TR" dirty="0" smtClean="0"/>
              <a:t> </a:t>
            </a:r>
            <a:r>
              <a:rPr lang="tr-TR" dirty="0" err="1" smtClean="0"/>
              <a:t>annotation</a:t>
            </a:r>
            <a:r>
              <a:rPr lang="tr-TR" dirty="0" smtClean="0"/>
              <a:t> ( </a:t>
            </a:r>
            <a:r>
              <a:rPr lang="tr-TR" dirty="0" err="1" smtClean="0"/>
              <a:t>Remember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circular</a:t>
            </a:r>
            <a:r>
              <a:rPr lang="tr-TR" dirty="0" smtClean="0"/>
              <a:t> </a:t>
            </a:r>
            <a:r>
              <a:rPr lang="tr-TR" dirty="0" err="1" smtClean="0"/>
              <a:t>objects</a:t>
            </a:r>
            <a:r>
              <a:rPr lang="tr-TR" dirty="0" smtClean="0"/>
              <a:t> problem )</a:t>
            </a:r>
          </a:p>
          <a:p>
            <a:r>
              <a:rPr lang="tr-TR" dirty="0" err="1" smtClean="0"/>
              <a:t>However</a:t>
            </a:r>
            <a:r>
              <a:rPr lang="tr-TR" dirty="0" smtClean="0"/>
              <a:t>, IoU is a </a:t>
            </a:r>
            <a:r>
              <a:rPr lang="tr-TR" b="1" dirty="0" err="1" smtClean="0"/>
              <a:t>non-differentiable</a:t>
            </a:r>
            <a:r>
              <a:rPr lang="tr-TR" dirty="0" smtClean="0"/>
              <a:t> </a:t>
            </a:r>
            <a:r>
              <a:rPr lang="tr-TR" dirty="0" err="1" smtClean="0"/>
              <a:t>operation</a:t>
            </a:r>
            <a:r>
              <a:rPr lang="tr-TR" dirty="0" smtClean="0"/>
              <a:t>, </a:t>
            </a:r>
            <a:r>
              <a:rPr lang="tr-TR" dirty="0" err="1" smtClean="0"/>
              <a:t>thus</a:t>
            </a:r>
            <a:r>
              <a:rPr lang="tr-TR" dirty="0" smtClean="0"/>
              <a:t> it is not </a:t>
            </a:r>
            <a:r>
              <a:rPr lang="tr-TR" dirty="0" err="1" smtClean="0"/>
              <a:t>commonly</a:t>
            </a:r>
            <a:r>
              <a:rPr lang="tr-TR" dirty="0" smtClean="0"/>
              <a:t> </a:t>
            </a:r>
            <a:r>
              <a:rPr lang="tr-TR" dirty="0" err="1" smtClean="0"/>
              <a:t>used</a:t>
            </a:r>
            <a:r>
              <a:rPr lang="tr-TR" dirty="0" smtClean="0"/>
              <a:t> in </a:t>
            </a:r>
            <a:r>
              <a:rPr lang="tr-TR" dirty="0" err="1" smtClean="0"/>
              <a:t>deep</a:t>
            </a:r>
            <a:r>
              <a:rPr lang="tr-TR" dirty="0" smtClean="0"/>
              <a:t> </a:t>
            </a:r>
            <a:r>
              <a:rPr lang="tr-TR" dirty="0" err="1" smtClean="0"/>
              <a:t>learning</a:t>
            </a:r>
            <a:r>
              <a:rPr lang="tr-TR" dirty="0" smtClean="0"/>
              <a:t> </a:t>
            </a:r>
            <a:r>
              <a:rPr lang="tr-TR" dirty="0" err="1" smtClean="0"/>
              <a:t>models</a:t>
            </a:r>
            <a:r>
              <a:rPr lang="tr-TR" dirty="0" smtClean="0"/>
              <a:t>.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0662" y="4221088"/>
            <a:ext cx="3880805" cy="19117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62730" y="6134590"/>
            <a:ext cx="3388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Simplified</a:t>
            </a:r>
            <a:r>
              <a:rPr lang="tr-TR" dirty="0" smtClean="0"/>
              <a:t> form of IoU </a:t>
            </a:r>
            <a:r>
              <a:rPr lang="tr-TR" dirty="0" err="1" smtClean="0"/>
              <a:t>metric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98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145" y="6147676"/>
            <a:ext cx="2016224" cy="370880"/>
          </a:xfrm>
        </p:spPr>
        <p:txBody>
          <a:bodyPr>
            <a:normAutofit fontScale="90000"/>
          </a:bodyPr>
          <a:lstStyle/>
          <a:p>
            <a:r>
              <a:rPr lang="en-US" sz="2000" dirty="0" smtClean="0"/>
              <a:t>Masked Output</a:t>
            </a:r>
            <a:endParaRPr lang="en-US" sz="2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5184" y="4111542"/>
            <a:ext cx="2702406" cy="20315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783" y="4111541"/>
            <a:ext cx="2127146" cy="2031545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386744" y="6147676"/>
            <a:ext cx="2417032" cy="3708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/>
              <a:t>Masked Ground Truth</a:t>
            </a:r>
            <a:endParaRPr lang="en-US" sz="20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676604" y="4632881"/>
            <a:ext cx="2016224" cy="370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/>
              <a:t>IoU Map</a:t>
            </a:r>
            <a:endParaRPr lang="en-US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1" t="36350" r="32150" b="35300"/>
          <a:stretch/>
        </p:blipFill>
        <p:spPr>
          <a:xfrm>
            <a:off x="6612051" y="332656"/>
            <a:ext cx="5198280" cy="4253139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181185" y="0"/>
            <a:ext cx="5653026" cy="115212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063" rtl="0" eaLnBrk="1" latinLnBrk="0" hangingPunct="1">
              <a:spcBef>
                <a:spcPct val="0"/>
              </a:spcBef>
              <a:buNone/>
              <a:defRPr sz="3999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tr-TR" dirty="0" err="1" smtClean="0"/>
              <a:t>Making</a:t>
            </a:r>
            <a:r>
              <a:rPr lang="tr-TR" dirty="0" smtClean="0"/>
              <a:t> IoU </a:t>
            </a:r>
            <a:r>
              <a:rPr lang="tr-TR" dirty="0" err="1" smtClean="0"/>
              <a:t>Differentiable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3905" y="986798"/>
            <a:ext cx="60053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Treating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problem as an </a:t>
            </a:r>
            <a:r>
              <a:rPr lang="tr-TR" dirty="0" err="1" smtClean="0"/>
              <a:t>image</a:t>
            </a:r>
            <a:r>
              <a:rPr lang="tr-TR" dirty="0" smtClean="0"/>
              <a:t> </a:t>
            </a:r>
            <a:r>
              <a:rPr lang="tr-TR" dirty="0" err="1" smtClean="0"/>
              <a:t>tranformation</a:t>
            </a:r>
            <a:r>
              <a:rPr lang="tr-TR" dirty="0" smtClean="0"/>
              <a:t> problem:</a:t>
            </a:r>
          </a:p>
          <a:p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/>
              <a:t>Create</a:t>
            </a:r>
            <a:r>
              <a:rPr lang="tr-TR" dirty="0" smtClean="0"/>
              <a:t> a </a:t>
            </a:r>
            <a:r>
              <a:rPr lang="tr-TR" dirty="0" err="1" smtClean="0"/>
              <a:t>custom</a:t>
            </a:r>
            <a:r>
              <a:rPr lang="tr-TR" dirty="0" smtClean="0"/>
              <a:t> mesh of </a:t>
            </a:r>
            <a:r>
              <a:rPr lang="tr-TR" dirty="0" err="1" smtClean="0"/>
              <a:t>nxn</a:t>
            </a:r>
            <a:r>
              <a:rPr lang="tr-TR" dirty="0" smtClean="0"/>
              <a:t> size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/>
              <a:t>Apply</a:t>
            </a:r>
            <a:r>
              <a:rPr lang="tr-TR" dirty="0" smtClean="0"/>
              <a:t> </a:t>
            </a:r>
            <a:r>
              <a:rPr lang="tr-TR" dirty="0" err="1" smtClean="0"/>
              <a:t>affine</a:t>
            </a:r>
            <a:r>
              <a:rPr lang="tr-TR" dirty="0" smtClean="0"/>
              <a:t> </a:t>
            </a:r>
            <a:r>
              <a:rPr lang="tr-TR" dirty="0" err="1" smtClean="0"/>
              <a:t>transform</a:t>
            </a:r>
            <a:r>
              <a:rPr lang="tr-TR" dirty="0" smtClean="0"/>
              <a:t> </a:t>
            </a:r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pixels</a:t>
            </a:r>
            <a:r>
              <a:rPr lang="tr-TR" dirty="0" smtClean="0"/>
              <a:t> on </a:t>
            </a:r>
            <a:r>
              <a:rPr lang="tr-TR" dirty="0" err="1" smtClean="0"/>
              <a:t>the</a:t>
            </a:r>
            <a:r>
              <a:rPr lang="tr-TR" dirty="0" smtClean="0"/>
              <a:t> mesh </a:t>
            </a:r>
            <a:r>
              <a:rPr lang="tr-TR" dirty="0" err="1" smtClean="0"/>
              <a:t>according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regression</a:t>
            </a:r>
            <a:r>
              <a:rPr lang="tr-TR" dirty="0" smtClean="0"/>
              <a:t> </a:t>
            </a:r>
            <a:r>
              <a:rPr lang="tr-TR" dirty="0" err="1" smtClean="0"/>
              <a:t>parameters</a:t>
            </a:r>
            <a:r>
              <a:rPr lang="tr-T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/>
              <a:t>Only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region</a:t>
            </a:r>
            <a:r>
              <a:rPr lang="tr-TR" dirty="0" smtClean="0"/>
              <a:t> </a:t>
            </a:r>
            <a:r>
              <a:rPr lang="tr-TR" dirty="0" err="1" smtClean="0"/>
              <a:t>within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grasping</a:t>
            </a:r>
            <a:r>
              <a:rPr lang="tr-TR" dirty="0" smtClean="0"/>
              <a:t> </a:t>
            </a:r>
            <a:r>
              <a:rPr lang="tr-TR" dirty="0" err="1" smtClean="0"/>
              <a:t>region</a:t>
            </a:r>
            <a:r>
              <a:rPr lang="tr-TR" dirty="0" smtClean="0"/>
              <a:t> </a:t>
            </a:r>
            <a:r>
              <a:rPr lang="tr-TR" dirty="0" err="1" smtClean="0"/>
              <a:t>will</a:t>
            </a:r>
            <a:r>
              <a:rPr lang="tr-TR" dirty="0" smtClean="0"/>
              <a:t> </a:t>
            </a:r>
            <a:r>
              <a:rPr lang="tr-TR" dirty="0" err="1" smtClean="0"/>
              <a:t>yield</a:t>
            </a:r>
            <a:r>
              <a:rPr lang="tr-TR" dirty="0" smtClean="0"/>
              <a:t> 1 </a:t>
            </a:r>
            <a:r>
              <a:rPr lang="tr-TR" dirty="0" err="1" smtClean="0"/>
              <a:t>while</a:t>
            </a:r>
            <a:r>
              <a:rPr lang="tr-TR" dirty="0" smtClean="0"/>
              <a:t> </a:t>
            </a:r>
            <a:r>
              <a:rPr lang="tr-TR" dirty="0" err="1" smtClean="0"/>
              <a:t>every</a:t>
            </a:r>
            <a:r>
              <a:rPr lang="tr-TR" dirty="0" smtClean="0"/>
              <a:t> </a:t>
            </a:r>
            <a:r>
              <a:rPr lang="tr-TR" dirty="0" err="1" smtClean="0"/>
              <a:t>other</a:t>
            </a:r>
            <a:r>
              <a:rPr lang="tr-TR" dirty="0" smtClean="0"/>
              <a:t> </a:t>
            </a:r>
            <a:r>
              <a:rPr lang="tr-TR" dirty="0" err="1" smtClean="0"/>
              <a:t>pixel</a:t>
            </a:r>
            <a:r>
              <a:rPr lang="tr-TR" dirty="0" smtClean="0"/>
              <a:t> is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/>
              <a:t>Apply</a:t>
            </a:r>
            <a:r>
              <a:rPr lang="tr-TR" dirty="0" smtClean="0"/>
              <a:t> </a:t>
            </a:r>
            <a:r>
              <a:rPr lang="tr-TR" dirty="0" err="1" smtClean="0"/>
              <a:t>them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both</a:t>
            </a:r>
            <a:r>
              <a:rPr lang="tr-TR" dirty="0" smtClean="0"/>
              <a:t> </a:t>
            </a:r>
            <a:r>
              <a:rPr lang="tr-TR" dirty="0" err="1" smtClean="0"/>
              <a:t>label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output</a:t>
            </a:r>
            <a:r>
              <a:rPr lang="tr-T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/>
              <a:t>Subtraction</a:t>
            </a:r>
            <a:r>
              <a:rPr lang="tr-TR" dirty="0" smtClean="0"/>
              <a:t> of </a:t>
            </a:r>
            <a:r>
              <a:rPr lang="tr-TR" dirty="0" err="1" smtClean="0"/>
              <a:t>them</a:t>
            </a:r>
            <a:r>
              <a:rPr lang="tr-TR" dirty="0" smtClean="0"/>
              <a:t> </a:t>
            </a:r>
            <a:r>
              <a:rPr lang="tr-TR" dirty="0" err="1" smtClean="0"/>
              <a:t>gives</a:t>
            </a:r>
            <a:r>
              <a:rPr lang="tr-TR" dirty="0" smtClean="0"/>
              <a:t> </a:t>
            </a:r>
            <a:r>
              <a:rPr lang="tr-TR" dirty="0" err="1" smtClean="0"/>
              <a:t>intersection,addition</a:t>
            </a:r>
            <a:r>
              <a:rPr lang="tr-TR" dirty="0" smtClean="0"/>
              <a:t> of </a:t>
            </a:r>
            <a:r>
              <a:rPr lang="tr-TR" dirty="0" err="1" smtClean="0"/>
              <a:t>them</a:t>
            </a:r>
            <a:r>
              <a:rPr lang="tr-TR" dirty="0" smtClean="0"/>
              <a:t> </a:t>
            </a:r>
            <a:r>
              <a:rPr lang="tr-TR" dirty="0" err="1" smtClean="0"/>
              <a:t>gives</a:t>
            </a:r>
            <a:r>
              <a:rPr lang="tr-TR" dirty="0" smtClean="0"/>
              <a:t> </a:t>
            </a:r>
            <a:r>
              <a:rPr lang="tr-TR" dirty="0" err="1" smtClean="0"/>
              <a:t>union</a:t>
            </a:r>
            <a:endParaRPr lang="tr-TR" dirty="0" smtClean="0"/>
          </a:p>
          <a:p>
            <a:endParaRPr lang="tr-TR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02524" y="5229200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Grasping</a:t>
            </a:r>
            <a:r>
              <a:rPr lang="tr-TR" dirty="0" smtClean="0"/>
              <a:t> </a:t>
            </a:r>
            <a:r>
              <a:rPr lang="tr-TR" dirty="0" err="1" smtClean="0"/>
              <a:t>trials</a:t>
            </a:r>
            <a:r>
              <a:rPr lang="tr-TR" dirty="0" smtClean="0"/>
              <a:t> </a:t>
            </a:r>
            <a:r>
              <a:rPr lang="tr-TR" dirty="0" err="1" smtClean="0"/>
              <a:t>for</a:t>
            </a:r>
            <a:r>
              <a:rPr lang="tr-TR" dirty="0" smtClean="0"/>
              <a:t> a </a:t>
            </a:r>
            <a:r>
              <a:rPr lang="tr-TR" dirty="0" err="1" smtClean="0"/>
              <a:t>tool</a:t>
            </a:r>
            <a:r>
              <a:rPr lang="tr-TR" dirty="0" smtClean="0"/>
              <a:t> </a:t>
            </a:r>
            <a:r>
              <a:rPr lang="tr-TR" dirty="0" err="1" smtClean="0"/>
              <a:t>object</a:t>
            </a:r>
            <a:r>
              <a:rPr lang="tr-TR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8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56" y="260648"/>
            <a:ext cx="2196762" cy="18902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558" y="2435775"/>
            <a:ext cx="2190760" cy="18850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106" y="4725144"/>
            <a:ext cx="2191212" cy="19164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948" y="2044055"/>
            <a:ext cx="2486372" cy="2276793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4726260" y="1700808"/>
            <a:ext cx="2340000" cy="1584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726260" y="3284984"/>
            <a:ext cx="2448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726260" y="3284984"/>
            <a:ext cx="2340000" cy="1728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818630" y="53938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PRE-PROCESSING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3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6" y="2636912"/>
            <a:ext cx="11307534" cy="30542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90" y="1194064"/>
            <a:ext cx="1641416" cy="143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43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549796" y="980728"/>
            <a:ext cx="2880320" cy="1656184"/>
          </a:xfrm>
          <a:prstGeom prst="round2Diag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7868" y="1624154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NETWORK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574132" y="1340768"/>
            <a:ext cx="1080120" cy="864096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292" y="476672"/>
            <a:ext cx="4196273" cy="2766773"/>
          </a:xfrm>
          <a:prstGeom prst="rect">
            <a:avLst/>
          </a:prstGeom>
        </p:spPr>
      </p:pic>
      <p:sp>
        <p:nvSpPr>
          <p:cNvPr id="9" name="Round Diagonal Corner Rectangle 8"/>
          <p:cNvSpPr/>
          <p:nvPr/>
        </p:nvSpPr>
        <p:spPr>
          <a:xfrm>
            <a:off x="549796" y="4149080"/>
            <a:ext cx="2880320" cy="1656184"/>
          </a:xfrm>
          <a:prstGeom prst="round2Diag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1844" y="4726885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GROUND TRUTH VALUES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3574132" y="4509120"/>
            <a:ext cx="1080120" cy="864096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292" y="3573016"/>
            <a:ext cx="4196273" cy="286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31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636" y="2406127"/>
            <a:ext cx="3580221" cy="23735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2420888"/>
            <a:ext cx="3544794" cy="23440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188" y="2406127"/>
            <a:ext cx="3456384" cy="23587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82644" y="1700808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Closest</a:t>
            </a:r>
            <a:r>
              <a:rPr lang="tr-TR" dirty="0" smtClean="0"/>
              <a:t> </a:t>
            </a:r>
            <a:r>
              <a:rPr lang="tr-TR" dirty="0" err="1" smtClean="0"/>
              <a:t>annotation</a:t>
            </a:r>
            <a:r>
              <a:rPr lang="tr-TR" dirty="0" smtClean="0"/>
              <a:t> </a:t>
            </a:r>
            <a:r>
              <a:rPr lang="tr-TR" dirty="0" err="1" smtClean="0"/>
              <a:t>found</a:t>
            </a:r>
            <a:r>
              <a:rPr lang="tr-TR" dirty="0" smtClean="0"/>
              <a:t>!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9796" y="5085184"/>
            <a:ext cx="66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White: Model </a:t>
            </a:r>
            <a:r>
              <a:rPr lang="tr-TR" dirty="0" err="1" smtClean="0"/>
              <a:t>output</a:t>
            </a:r>
            <a:r>
              <a:rPr lang="tr-TR" dirty="0" smtClean="0"/>
              <a:t> </a:t>
            </a:r>
          </a:p>
          <a:p>
            <a:r>
              <a:rPr lang="tr-TR" dirty="0" smtClean="0"/>
              <a:t>Blue: </a:t>
            </a:r>
            <a:r>
              <a:rPr lang="tr-TR" dirty="0" err="1" smtClean="0"/>
              <a:t>Ground</a:t>
            </a:r>
            <a:r>
              <a:rPr lang="tr-TR" dirty="0" smtClean="0"/>
              <a:t> </a:t>
            </a:r>
            <a:r>
              <a:rPr lang="tr-TR" dirty="0" err="1" smtClean="0"/>
              <a:t>Truth</a:t>
            </a:r>
            <a:r>
              <a:rPr lang="tr-TR" dirty="0" smtClean="0"/>
              <a:t> </a:t>
            </a:r>
            <a:r>
              <a:rPr lang="tr-TR" dirty="0" err="1" smtClean="0"/>
              <a:t>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61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25860" y="188640"/>
            <a:ext cx="9782801" cy="1239837"/>
          </a:xfrm>
        </p:spPr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6"/>
                </a:solidFill>
              </a:rPr>
              <a:t>Motivation</a:t>
            </a:r>
          </a:p>
          <a:p>
            <a:r>
              <a:rPr lang="en-US" b="1" dirty="0" smtClean="0">
                <a:solidFill>
                  <a:schemeClr val="accent6"/>
                </a:solidFill>
              </a:rPr>
              <a:t>Literature Review</a:t>
            </a:r>
            <a:endParaRPr lang="tr-TR" b="1" dirty="0" smtClean="0">
              <a:solidFill>
                <a:schemeClr val="accent6"/>
              </a:solidFill>
            </a:endParaRPr>
          </a:p>
          <a:p>
            <a:r>
              <a:rPr lang="en-US" b="1" dirty="0" smtClean="0">
                <a:solidFill>
                  <a:schemeClr val="accent6"/>
                </a:solidFill>
              </a:rPr>
              <a:t>Project</a:t>
            </a:r>
            <a:endParaRPr lang="tr-TR" b="1" dirty="0" smtClean="0">
              <a:solidFill>
                <a:schemeClr val="accent6"/>
              </a:solidFill>
            </a:endParaRPr>
          </a:p>
          <a:p>
            <a:r>
              <a:rPr lang="en-US" b="1" dirty="0" smtClean="0"/>
              <a:t>Results</a:t>
            </a:r>
          </a:p>
          <a:p>
            <a:r>
              <a:rPr lang="en-US" b="1" dirty="0" smtClean="0">
                <a:solidFill>
                  <a:schemeClr val="accent6"/>
                </a:solidFill>
              </a:rPr>
              <a:t>Conclusion</a:t>
            </a:r>
            <a:endParaRPr lang="tr-TR" b="1" dirty="0" smtClean="0">
              <a:solidFill>
                <a:schemeClr val="accent6"/>
              </a:solidFill>
            </a:endParaRPr>
          </a:p>
          <a:p>
            <a:r>
              <a:rPr lang="tr-TR" b="1" dirty="0" err="1" smtClean="0">
                <a:solidFill>
                  <a:schemeClr val="accent6"/>
                </a:solidFill>
              </a:rPr>
              <a:t>Future</a:t>
            </a:r>
            <a:r>
              <a:rPr lang="tr-TR" b="1" dirty="0" smtClean="0">
                <a:solidFill>
                  <a:schemeClr val="accent6"/>
                </a:solidFill>
              </a:rPr>
              <a:t> </a:t>
            </a:r>
            <a:r>
              <a:rPr lang="tr-TR" b="1" dirty="0" err="1" smtClean="0">
                <a:solidFill>
                  <a:schemeClr val="accent6"/>
                </a:solidFill>
              </a:rPr>
              <a:t>Research</a:t>
            </a:r>
            <a:r>
              <a:rPr lang="tr-TR" b="1" dirty="0" smtClean="0">
                <a:solidFill>
                  <a:schemeClr val="accent6"/>
                </a:solidFill>
              </a:rPr>
              <a:t> </a:t>
            </a:r>
            <a:r>
              <a:rPr lang="tr-TR" b="1" dirty="0" err="1" smtClean="0">
                <a:solidFill>
                  <a:schemeClr val="accent6"/>
                </a:solidFill>
              </a:rPr>
              <a:t>Topics</a:t>
            </a:r>
            <a:endParaRPr lang="en-US" b="1" dirty="0" smtClean="0">
              <a:solidFill>
                <a:schemeClr val="accent6"/>
              </a:solidFill>
            </a:endParaRPr>
          </a:p>
          <a:p>
            <a:r>
              <a:rPr lang="en-US" b="1" dirty="0" smtClean="0">
                <a:solidFill>
                  <a:schemeClr val="accent6"/>
                </a:solidFill>
              </a:rPr>
              <a:t>References</a:t>
            </a:r>
            <a:endParaRPr 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09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796" y="260648"/>
            <a:ext cx="4734442" cy="97045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756" y="1399624"/>
            <a:ext cx="10351066" cy="4058751"/>
          </a:xfrm>
        </p:spPr>
        <p:txBody>
          <a:bodyPr/>
          <a:lstStyle/>
          <a:p>
            <a:r>
              <a:rPr lang="tr-TR" sz="2000" dirty="0" smtClean="0"/>
              <a:t>250 </a:t>
            </a:r>
            <a:r>
              <a:rPr lang="en-US" sz="2000" dirty="0"/>
              <a:t>Epochs</a:t>
            </a:r>
          </a:p>
          <a:p>
            <a:r>
              <a:rPr lang="en-US" sz="2000" dirty="0"/>
              <a:t>Over 1000 images</a:t>
            </a:r>
          </a:p>
          <a:p>
            <a:r>
              <a:rPr lang="en-US" sz="2000" dirty="0" err="1"/>
              <a:t>Pretrained</a:t>
            </a:r>
            <a:r>
              <a:rPr lang="en-US" sz="2000" dirty="0"/>
              <a:t> </a:t>
            </a:r>
            <a:r>
              <a:rPr lang="tr-TR" sz="2000" dirty="0"/>
              <a:t>ResNet/final </a:t>
            </a:r>
            <a:r>
              <a:rPr lang="tr-TR" sz="2000" dirty="0" err="1"/>
              <a:t>layers</a:t>
            </a:r>
            <a:r>
              <a:rPr lang="tr-TR" sz="2000" dirty="0"/>
              <a:t> </a:t>
            </a:r>
            <a:r>
              <a:rPr lang="tr-TR" sz="2000" dirty="0" err="1"/>
              <a:t>updated</a:t>
            </a:r>
            <a:endParaRPr lang="en-US" sz="2000" dirty="0"/>
          </a:p>
          <a:p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76" t="19027" r="17334" b="36125"/>
          <a:stretch/>
        </p:blipFill>
        <p:spPr>
          <a:xfrm>
            <a:off x="189756" y="3212976"/>
            <a:ext cx="2735788" cy="28212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94" t="22316" r="21812" b="30446"/>
          <a:stretch/>
        </p:blipFill>
        <p:spPr>
          <a:xfrm>
            <a:off x="3150891" y="3192250"/>
            <a:ext cx="2448274" cy="28563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17" t="27221" r="21173" b="14293"/>
          <a:stretch/>
        </p:blipFill>
        <p:spPr>
          <a:xfrm>
            <a:off x="5824512" y="3151425"/>
            <a:ext cx="2398924" cy="28971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5" t="16258" r="6562" b="25256"/>
          <a:stretch/>
        </p:blipFill>
        <p:spPr>
          <a:xfrm>
            <a:off x="8448783" y="3192249"/>
            <a:ext cx="3574944" cy="28166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45940" y="6165304"/>
            <a:ext cx="943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Orange</a:t>
            </a:r>
            <a:r>
              <a:rPr lang="tr-TR" dirty="0" smtClean="0"/>
              <a:t> </a:t>
            </a:r>
            <a:r>
              <a:rPr lang="tr-TR" dirty="0" err="1" smtClean="0"/>
              <a:t>points</a:t>
            </a:r>
            <a:r>
              <a:rPr lang="tr-TR" dirty="0" smtClean="0"/>
              <a:t> :</a:t>
            </a:r>
            <a:r>
              <a:rPr lang="tr-TR" dirty="0" err="1" smtClean="0"/>
              <a:t>grasping</a:t>
            </a:r>
            <a:r>
              <a:rPr lang="tr-TR" dirty="0" smtClean="0"/>
              <a:t> </a:t>
            </a:r>
            <a:r>
              <a:rPr lang="tr-TR" dirty="0" err="1" smtClean="0"/>
              <a:t>center</a:t>
            </a:r>
            <a:r>
              <a:rPr lang="tr-TR" dirty="0"/>
              <a:t> </a:t>
            </a:r>
            <a:r>
              <a:rPr lang="tr-TR" dirty="0" smtClean="0"/>
              <a:t>             </a:t>
            </a:r>
            <a:r>
              <a:rPr lang="tr-TR" dirty="0" err="1" smtClean="0"/>
              <a:t>other</a:t>
            </a:r>
            <a:r>
              <a:rPr lang="tr-TR" dirty="0" smtClean="0"/>
              <a:t> </a:t>
            </a:r>
            <a:r>
              <a:rPr lang="tr-TR" dirty="0" err="1" smtClean="0"/>
              <a:t>colors</a:t>
            </a:r>
            <a:r>
              <a:rPr lang="tr-TR" dirty="0" smtClean="0"/>
              <a:t>: </a:t>
            </a:r>
            <a:r>
              <a:rPr lang="tr-TR" dirty="0" err="1" smtClean="0"/>
              <a:t>gripper</a:t>
            </a:r>
            <a:r>
              <a:rPr lang="tr-TR" dirty="0" smtClean="0"/>
              <a:t> </a:t>
            </a:r>
            <a:r>
              <a:rPr lang="tr-TR" dirty="0" err="1" smtClean="0"/>
              <a:t>openings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50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618779" y="188640"/>
            <a:ext cx="9782801" cy="1239837"/>
          </a:xfrm>
        </p:spPr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Motivation</a:t>
            </a:r>
          </a:p>
          <a:p>
            <a:r>
              <a:rPr lang="en-US" b="1" dirty="0" smtClean="0">
                <a:solidFill>
                  <a:schemeClr val="accent6"/>
                </a:solidFill>
              </a:rPr>
              <a:t>Literature Review</a:t>
            </a:r>
            <a:endParaRPr lang="tr-TR" b="1" dirty="0" smtClean="0">
              <a:solidFill>
                <a:schemeClr val="accent6"/>
              </a:solidFill>
            </a:endParaRPr>
          </a:p>
          <a:p>
            <a:r>
              <a:rPr lang="en-US" b="1" dirty="0" smtClean="0">
                <a:solidFill>
                  <a:schemeClr val="accent6"/>
                </a:solidFill>
              </a:rPr>
              <a:t>Project</a:t>
            </a:r>
          </a:p>
          <a:p>
            <a:r>
              <a:rPr lang="en-US" b="1" dirty="0" smtClean="0">
                <a:solidFill>
                  <a:schemeClr val="accent6"/>
                </a:solidFill>
              </a:rPr>
              <a:t>Results</a:t>
            </a:r>
          </a:p>
          <a:p>
            <a:r>
              <a:rPr lang="en-US" b="1" dirty="0" smtClean="0">
                <a:solidFill>
                  <a:schemeClr val="accent6"/>
                </a:solidFill>
              </a:rPr>
              <a:t>Conclusion</a:t>
            </a:r>
            <a:endParaRPr lang="tr-TR" b="1" dirty="0" smtClean="0">
              <a:solidFill>
                <a:schemeClr val="accent6"/>
              </a:solidFill>
            </a:endParaRPr>
          </a:p>
          <a:p>
            <a:r>
              <a:rPr lang="tr-TR" b="1" dirty="0" err="1" smtClean="0">
                <a:solidFill>
                  <a:schemeClr val="accent6"/>
                </a:solidFill>
              </a:rPr>
              <a:t>Future</a:t>
            </a:r>
            <a:r>
              <a:rPr lang="tr-TR" b="1" dirty="0" smtClean="0">
                <a:solidFill>
                  <a:schemeClr val="accent6"/>
                </a:solidFill>
              </a:rPr>
              <a:t> </a:t>
            </a:r>
            <a:r>
              <a:rPr lang="tr-TR" b="1" dirty="0" err="1" smtClean="0">
                <a:solidFill>
                  <a:schemeClr val="accent6"/>
                </a:solidFill>
              </a:rPr>
              <a:t>Research</a:t>
            </a:r>
            <a:r>
              <a:rPr lang="tr-TR" b="1" dirty="0" smtClean="0">
                <a:solidFill>
                  <a:schemeClr val="accent6"/>
                </a:solidFill>
              </a:rPr>
              <a:t> </a:t>
            </a:r>
            <a:r>
              <a:rPr lang="tr-TR" b="1" dirty="0" err="1" smtClean="0">
                <a:solidFill>
                  <a:schemeClr val="accent6"/>
                </a:solidFill>
              </a:rPr>
              <a:t>Topics</a:t>
            </a:r>
            <a:endParaRPr lang="en-US" b="1" dirty="0" smtClean="0">
              <a:solidFill>
                <a:schemeClr val="accent6"/>
              </a:solidFill>
            </a:endParaRPr>
          </a:p>
          <a:p>
            <a:r>
              <a:rPr lang="en-US" b="1" dirty="0" smtClean="0">
                <a:solidFill>
                  <a:schemeClr val="accent6"/>
                </a:solidFill>
              </a:rPr>
              <a:t>References</a:t>
            </a:r>
            <a:endParaRPr 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4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2"/>
          <p:cNvSpPr>
            <a:spLocks noGrp="1"/>
          </p:cNvSpPr>
          <p:nvPr>
            <p:ph type="title"/>
          </p:nvPr>
        </p:nvSpPr>
        <p:spPr>
          <a:xfrm>
            <a:off x="634483" y="116632"/>
            <a:ext cx="9782801" cy="1239837"/>
          </a:xfrm>
        </p:spPr>
        <p:txBody>
          <a:bodyPr/>
          <a:lstStyle/>
          <a:p>
            <a:pPr algn="l"/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7" name="Title 12"/>
          <p:cNvSpPr txBox="1">
            <a:spLocks/>
          </p:cNvSpPr>
          <p:nvPr/>
        </p:nvSpPr>
        <p:spPr>
          <a:xfrm>
            <a:off x="765820" y="1132144"/>
            <a:ext cx="8568953" cy="1098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Training and Validation errors are calculated w.r.t closest ground truth </a:t>
            </a:r>
            <a:r>
              <a:rPr lang="en-US" sz="2000" dirty="0" smtClean="0"/>
              <a:t>label</a:t>
            </a:r>
            <a:endParaRPr lang="tr-TR" sz="2000" dirty="0" smtClean="0"/>
          </a:p>
          <a:p>
            <a:endParaRPr lang="en-US" sz="2000" dirty="0"/>
          </a:p>
          <a:p>
            <a:r>
              <a:rPr lang="tr-TR" sz="2000" dirty="0" smtClean="0"/>
              <a:t>IoU </a:t>
            </a:r>
            <a:r>
              <a:rPr lang="tr-TR" sz="2000" dirty="0" err="1" smtClean="0"/>
              <a:t>outperforms</a:t>
            </a:r>
            <a:r>
              <a:rPr lang="tr-TR" sz="2000" dirty="0" smtClean="0"/>
              <a:t> </a:t>
            </a:r>
            <a:r>
              <a:rPr lang="tr-TR" sz="2000" dirty="0" err="1" smtClean="0"/>
              <a:t>the</a:t>
            </a:r>
            <a:r>
              <a:rPr lang="tr-TR" sz="2000" dirty="0" smtClean="0"/>
              <a:t> MSE</a:t>
            </a:r>
            <a:endParaRPr lang="en-US" sz="2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333" y="2436589"/>
            <a:ext cx="4941426" cy="33789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6" y="2436589"/>
            <a:ext cx="4941426" cy="337897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49996" y="5849814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Trained</a:t>
            </a:r>
            <a:r>
              <a:rPr lang="tr-TR" dirty="0" smtClean="0"/>
              <a:t> </a:t>
            </a:r>
            <a:r>
              <a:rPr lang="tr-TR" dirty="0" err="1" smtClean="0"/>
              <a:t>with</a:t>
            </a:r>
            <a:r>
              <a:rPr lang="tr-TR" dirty="0" smtClean="0"/>
              <a:t> IoU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110637" y="5874544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Trained</a:t>
            </a:r>
            <a:r>
              <a:rPr lang="tr-TR" dirty="0" smtClean="0"/>
              <a:t> </a:t>
            </a:r>
            <a:r>
              <a:rPr lang="tr-TR" dirty="0" err="1" smtClean="0"/>
              <a:t>with</a:t>
            </a:r>
            <a:r>
              <a:rPr lang="tr-TR" dirty="0" smtClean="0"/>
              <a:t> MSE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82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53852" y="260648"/>
            <a:ext cx="9782801" cy="1239837"/>
          </a:xfrm>
        </p:spPr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6"/>
                </a:solidFill>
              </a:rPr>
              <a:t>Motivation</a:t>
            </a:r>
          </a:p>
          <a:p>
            <a:r>
              <a:rPr lang="en-US" b="1" dirty="0" smtClean="0">
                <a:solidFill>
                  <a:schemeClr val="accent6"/>
                </a:solidFill>
              </a:rPr>
              <a:t>Literature Review</a:t>
            </a:r>
          </a:p>
          <a:p>
            <a:r>
              <a:rPr lang="en-US" b="1" dirty="0" smtClean="0">
                <a:solidFill>
                  <a:schemeClr val="accent6"/>
                </a:solidFill>
              </a:rPr>
              <a:t>Introduction</a:t>
            </a:r>
          </a:p>
          <a:p>
            <a:r>
              <a:rPr lang="en-US" b="1" dirty="0" smtClean="0">
                <a:solidFill>
                  <a:schemeClr val="accent6"/>
                </a:solidFill>
              </a:rPr>
              <a:t>Project</a:t>
            </a:r>
          </a:p>
          <a:p>
            <a:r>
              <a:rPr lang="en-US" b="1" dirty="0" smtClean="0">
                <a:solidFill>
                  <a:schemeClr val="accent6"/>
                </a:solidFill>
              </a:rPr>
              <a:t>Results</a:t>
            </a:r>
          </a:p>
          <a:p>
            <a:r>
              <a:rPr lang="en-US" b="1" dirty="0" smtClean="0"/>
              <a:t>Conclusion</a:t>
            </a:r>
            <a:endParaRPr lang="tr-TR" b="1" dirty="0" smtClean="0"/>
          </a:p>
          <a:p>
            <a:r>
              <a:rPr lang="tr-TR" b="1" dirty="0" err="1" smtClean="0">
                <a:solidFill>
                  <a:schemeClr val="accent6"/>
                </a:solidFill>
              </a:rPr>
              <a:t>Future</a:t>
            </a:r>
            <a:r>
              <a:rPr lang="tr-TR" b="1" dirty="0" smtClean="0">
                <a:solidFill>
                  <a:schemeClr val="accent6"/>
                </a:solidFill>
              </a:rPr>
              <a:t> </a:t>
            </a:r>
            <a:r>
              <a:rPr lang="tr-TR" b="1" dirty="0" err="1" smtClean="0">
                <a:solidFill>
                  <a:schemeClr val="accent6"/>
                </a:solidFill>
              </a:rPr>
              <a:t>Research</a:t>
            </a:r>
            <a:r>
              <a:rPr lang="tr-TR" b="1" dirty="0" smtClean="0">
                <a:solidFill>
                  <a:schemeClr val="accent6"/>
                </a:solidFill>
              </a:rPr>
              <a:t> </a:t>
            </a:r>
            <a:r>
              <a:rPr lang="tr-TR" b="1" dirty="0" err="1" smtClean="0">
                <a:solidFill>
                  <a:schemeClr val="accent6"/>
                </a:solidFill>
              </a:rPr>
              <a:t>Topics</a:t>
            </a:r>
            <a:endParaRPr lang="en-US" b="1" dirty="0" smtClean="0">
              <a:solidFill>
                <a:schemeClr val="accent6"/>
              </a:solidFill>
            </a:endParaRPr>
          </a:p>
          <a:p>
            <a:r>
              <a:rPr lang="en-US" b="1" dirty="0" smtClean="0">
                <a:solidFill>
                  <a:schemeClr val="accent6"/>
                </a:solidFill>
              </a:rPr>
              <a:t>References</a:t>
            </a:r>
            <a:endParaRPr 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77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IoU Loss’ precision over L2 Norm, should be justified with testing</a:t>
            </a:r>
          </a:p>
          <a:p>
            <a:pPr marL="36889" indent="0">
              <a:buNone/>
            </a:pPr>
            <a:endParaRPr lang="en-US" dirty="0" smtClean="0"/>
          </a:p>
          <a:p>
            <a:r>
              <a:rPr lang="en-US" dirty="0" smtClean="0"/>
              <a:t>Tests should include</a:t>
            </a:r>
          </a:p>
          <a:p>
            <a:pPr lvl="1"/>
            <a:r>
              <a:rPr lang="en-US" dirty="0" smtClean="0"/>
              <a:t>Simulation grasping trials with training data</a:t>
            </a:r>
          </a:p>
          <a:p>
            <a:pPr lvl="1"/>
            <a:r>
              <a:rPr lang="en-US" dirty="0" smtClean="0"/>
              <a:t>Simulation grasping trials with novel data</a:t>
            </a:r>
          </a:p>
          <a:p>
            <a:pPr lvl="1"/>
            <a:r>
              <a:rPr lang="en-US" dirty="0" smtClean="0"/>
              <a:t>Trials with Baxter, with novel data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01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53852" y="260648"/>
            <a:ext cx="9782801" cy="1239837"/>
          </a:xfrm>
        </p:spPr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6"/>
                </a:solidFill>
              </a:rPr>
              <a:t>Motivation</a:t>
            </a:r>
          </a:p>
          <a:p>
            <a:r>
              <a:rPr lang="en-US" b="1" dirty="0" smtClean="0">
                <a:solidFill>
                  <a:schemeClr val="accent6"/>
                </a:solidFill>
              </a:rPr>
              <a:t>Literature Review</a:t>
            </a:r>
          </a:p>
          <a:p>
            <a:r>
              <a:rPr lang="en-US" b="1" dirty="0" smtClean="0">
                <a:solidFill>
                  <a:schemeClr val="accent6"/>
                </a:solidFill>
              </a:rPr>
              <a:t>Introduction</a:t>
            </a:r>
          </a:p>
          <a:p>
            <a:r>
              <a:rPr lang="en-US" b="1" dirty="0" smtClean="0">
                <a:solidFill>
                  <a:schemeClr val="accent6"/>
                </a:solidFill>
              </a:rPr>
              <a:t>Project</a:t>
            </a:r>
          </a:p>
          <a:p>
            <a:r>
              <a:rPr lang="en-US" b="1" dirty="0" smtClean="0">
                <a:solidFill>
                  <a:schemeClr val="accent6"/>
                </a:solidFill>
              </a:rPr>
              <a:t>Results</a:t>
            </a:r>
          </a:p>
          <a:p>
            <a:r>
              <a:rPr lang="en-US" b="1" dirty="0" smtClean="0">
                <a:solidFill>
                  <a:schemeClr val="accent6"/>
                </a:solidFill>
              </a:rPr>
              <a:t>Conclusion</a:t>
            </a:r>
            <a:endParaRPr lang="tr-TR" b="1" dirty="0" smtClean="0">
              <a:solidFill>
                <a:schemeClr val="accent6"/>
              </a:solidFill>
            </a:endParaRPr>
          </a:p>
          <a:p>
            <a:r>
              <a:rPr lang="tr-TR" b="1" dirty="0" err="1" smtClean="0">
                <a:solidFill>
                  <a:schemeClr val="tx1"/>
                </a:solidFill>
              </a:rPr>
              <a:t>Future</a:t>
            </a:r>
            <a:r>
              <a:rPr lang="tr-TR" b="1" dirty="0" smtClean="0">
                <a:solidFill>
                  <a:schemeClr val="tx1"/>
                </a:solidFill>
              </a:rPr>
              <a:t> </a:t>
            </a:r>
            <a:r>
              <a:rPr lang="tr-TR" b="1" dirty="0" err="1" smtClean="0">
                <a:solidFill>
                  <a:schemeClr val="tx1"/>
                </a:solidFill>
              </a:rPr>
              <a:t>Research</a:t>
            </a:r>
            <a:r>
              <a:rPr lang="tr-TR" b="1" dirty="0" smtClean="0">
                <a:solidFill>
                  <a:schemeClr val="tx1"/>
                </a:solidFill>
              </a:rPr>
              <a:t> </a:t>
            </a:r>
            <a:r>
              <a:rPr lang="tr-TR" b="1" dirty="0" err="1" smtClean="0">
                <a:solidFill>
                  <a:schemeClr val="tx1"/>
                </a:solidFill>
              </a:rPr>
              <a:t>Topics</a:t>
            </a:r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accent6"/>
                </a:solidFill>
              </a:rPr>
              <a:t>References</a:t>
            </a:r>
            <a:endParaRPr 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17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Further Research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3600" dirty="0" smtClean="0"/>
              <a:t>Task-oriented Grasp Creation</a:t>
            </a:r>
          </a:p>
          <a:p>
            <a:r>
              <a:rPr lang="en-US" sz="3600" dirty="0" smtClean="0"/>
              <a:t>Planning for different actions ( push, pour etc. )</a:t>
            </a:r>
          </a:p>
          <a:p>
            <a:r>
              <a:rPr lang="tr-TR" sz="3600" dirty="0" err="1" smtClean="0"/>
              <a:t>Augmented</a:t>
            </a:r>
            <a:r>
              <a:rPr lang="tr-TR" sz="3600" dirty="0" smtClean="0"/>
              <a:t> </a:t>
            </a:r>
            <a:r>
              <a:rPr lang="tr-TR" sz="3600" dirty="0" err="1" smtClean="0"/>
              <a:t>method</a:t>
            </a:r>
            <a:r>
              <a:rPr lang="tr-TR" sz="3600" dirty="0" smtClean="0"/>
              <a:t> </a:t>
            </a:r>
            <a:r>
              <a:rPr lang="tr-TR" sz="3600" dirty="0" err="1" smtClean="0"/>
              <a:t>using</a:t>
            </a:r>
            <a:r>
              <a:rPr lang="tr-TR" sz="3600" dirty="0" smtClean="0"/>
              <a:t> </a:t>
            </a:r>
            <a:r>
              <a:rPr lang="tr-TR" sz="3600" dirty="0" err="1" smtClean="0"/>
              <a:t>heuristics</a:t>
            </a:r>
            <a:r>
              <a:rPr lang="tr-TR" sz="3600" dirty="0" smtClean="0"/>
              <a:t> </a:t>
            </a:r>
            <a:r>
              <a:rPr lang="tr-TR" sz="3600" dirty="0" err="1" smtClean="0"/>
              <a:t>with</a:t>
            </a:r>
            <a:r>
              <a:rPr lang="tr-TR" sz="3600" dirty="0" smtClean="0"/>
              <a:t> </a:t>
            </a:r>
            <a:r>
              <a:rPr lang="tr-TR" sz="3600" dirty="0" err="1" smtClean="0"/>
              <a:t>object</a:t>
            </a:r>
            <a:r>
              <a:rPr lang="tr-TR" sz="3600" dirty="0" smtClean="0"/>
              <a:t> </a:t>
            </a:r>
            <a:r>
              <a:rPr lang="tr-TR" sz="3600" dirty="0" err="1" smtClean="0"/>
              <a:t>detection</a:t>
            </a:r>
            <a:r>
              <a:rPr lang="tr-TR" sz="3600" dirty="0" smtClean="0"/>
              <a:t>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0510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53852" y="260648"/>
            <a:ext cx="9782801" cy="1239837"/>
          </a:xfrm>
        </p:spPr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6"/>
                </a:solidFill>
              </a:rPr>
              <a:t>Motivation</a:t>
            </a:r>
          </a:p>
          <a:p>
            <a:r>
              <a:rPr lang="en-US" b="1" dirty="0" smtClean="0">
                <a:solidFill>
                  <a:schemeClr val="accent6"/>
                </a:solidFill>
              </a:rPr>
              <a:t>Literature Review</a:t>
            </a:r>
          </a:p>
          <a:p>
            <a:r>
              <a:rPr lang="en-US" b="1" dirty="0" smtClean="0">
                <a:solidFill>
                  <a:schemeClr val="accent6"/>
                </a:solidFill>
              </a:rPr>
              <a:t>Introduction</a:t>
            </a:r>
          </a:p>
          <a:p>
            <a:r>
              <a:rPr lang="en-US" b="1" dirty="0" smtClean="0">
                <a:solidFill>
                  <a:schemeClr val="accent6"/>
                </a:solidFill>
              </a:rPr>
              <a:t>Project</a:t>
            </a:r>
          </a:p>
          <a:p>
            <a:r>
              <a:rPr lang="en-US" b="1" dirty="0" smtClean="0">
                <a:solidFill>
                  <a:schemeClr val="accent6"/>
                </a:solidFill>
              </a:rPr>
              <a:t>Results</a:t>
            </a:r>
          </a:p>
          <a:p>
            <a:r>
              <a:rPr lang="en-US" b="1" dirty="0" smtClean="0">
                <a:solidFill>
                  <a:schemeClr val="accent6"/>
                </a:solidFill>
              </a:rPr>
              <a:t>Conclusion</a:t>
            </a:r>
            <a:endParaRPr lang="tr-TR" b="1" dirty="0" smtClean="0">
              <a:solidFill>
                <a:schemeClr val="accent6"/>
              </a:solidFill>
            </a:endParaRPr>
          </a:p>
          <a:p>
            <a:r>
              <a:rPr lang="tr-TR" b="1" dirty="0" err="1" smtClean="0">
                <a:solidFill>
                  <a:schemeClr val="accent6"/>
                </a:solidFill>
              </a:rPr>
              <a:t>Future</a:t>
            </a:r>
            <a:r>
              <a:rPr lang="tr-TR" b="1" dirty="0" smtClean="0">
                <a:solidFill>
                  <a:schemeClr val="accent6"/>
                </a:solidFill>
              </a:rPr>
              <a:t> </a:t>
            </a:r>
            <a:r>
              <a:rPr lang="tr-TR" b="1" dirty="0" err="1" smtClean="0">
                <a:solidFill>
                  <a:schemeClr val="accent6"/>
                </a:solidFill>
              </a:rPr>
              <a:t>Research</a:t>
            </a:r>
            <a:r>
              <a:rPr lang="tr-TR" b="1" dirty="0" smtClean="0">
                <a:solidFill>
                  <a:schemeClr val="accent6"/>
                </a:solidFill>
              </a:rPr>
              <a:t> </a:t>
            </a:r>
            <a:r>
              <a:rPr lang="tr-TR" b="1" dirty="0" err="1" smtClean="0">
                <a:solidFill>
                  <a:schemeClr val="accent6"/>
                </a:solidFill>
              </a:rPr>
              <a:t>Topics</a:t>
            </a:r>
            <a:endParaRPr lang="en-US" b="1" dirty="0" smtClean="0">
              <a:solidFill>
                <a:schemeClr val="accent6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References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79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References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r-TR" dirty="0"/>
              <a:t>[</a:t>
            </a:r>
            <a:r>
              <a:rPr lang="tr-TR" dirty="0" smtClean="0"/>
              <a:t>1]Y. </a:t>
            </a:r>
            <a:r>
              <a:rPr lang="tr-TR" dirty="0" err="1" smtClean="0"/>
              <a:t>Jiang</a:t>
            </a:r>
            <a:r>
              <a:rPr lang="tr-TR" dirty="0" smtClean="0"/>
              <a:t>, A. </a:t>
            </a:r>
            <a:r>
              <a:rPr lang="tr-TR" dirty="0" err="1" smtClean="0"/>
              <a:t>Saxena</a:t>
            </a:r>
            <a:r>
              <a:rPr lang="tr-TR" dirty="0" smtClean="0"/>
              <a:t>, </a:t>
            </a:r>
            <a:r>
              <a:rPr lang="en-US" dirty="0" smtClean="0"/>
              <a:t>Efficient </a:t>
            </a:r>
            <a:r>
              <a:rPr lang="en-US" dirty="0"/>
              <a:t>Grasping from RGBD Images: Learning using a new Rectangle </a:t>
            </a:r>
            <a:r>
              <a:rPr lang="en-US" dirty="0" smtClean="0"/>
              <a:t>Representation</a:t>
            </a:r>
            <a:endParaRPr lang="tr-TR" dirty="0" smtClean="0"/>
          </a:p>
          <a:p>
            <a:r>
              <a:rPr lang="tr-TR" dirty="0" smtClean="0"/>
              <a:t>[2]</a:t>
            </a:r>
            <a:r>
              <a:rPr lang="en-US" dirty="0" smtClean="0"/>
              <a:t>L</a:t>
            </a:r>
            <a:r>
              <a:rPr lang="en-US" dirty="0"/>
              <a:t>. Pinto and A. Gupta, "Supersizing self-supervision: Learning to grasp from 50K tries and 700 robot hours," </a:t>
            </a:r>
            <a:r>
              <a:rPr lang="en-US" i="1" dirty="0"/>
              <a:t>2016 IEEE International Conference on Robotics and Automation (ICRA)</a:t>
            </a:r>
            <a:r>
              <a:rPr lang="en-US" dirty="0"/>
              <a:t>, Stockholm, 2016, pp. 3406-3413</a:t>
            </a:r>
            <a:r>
              <a:rPr lang="en-US" dirty="0" smtClean="0"/>
              <a:t>.</a:t>
            </a:r>
            <a:endParaRPr lang="tr-TR" dirty="0" smtClean="0"/>
          </a:p>
          <a:p>
            <a:r>
              <a:rPr lang="tr-TR" dirty="0" smtClean="0"/>
              <a:t>[3] A. </a:t>
            </a:r>
            <a:r>
              <a:rPr lang="tr-TR" dirty="0" err="1" smtClean="0"/>
              <a:t>Saxena</a:t>
            </a:r>
            <a:r>
              <a:rPr lang="tr-TR" dirty="0" smtClean="0"/>
              <a:t>, Andrew </a:t>
            </a:r>
            <a:r>
              <a:rPr lang="tr-TR" dirty="0" err="1" smtClean="0"/>
              <a:t>Ng</a:t>
            </a:r>
            <a:r>
              <a:rPr lang="tr-TR" dirty="0" smtClean="0"/>
              <a:t>, </a:t>
            </a:r>
            <a:r>
              <a:rPr lang="en-US" dirty="0"/>
              <a:t>Robotic Grasping of Novel Objects</a:t>
            </a:r>
            <a:endParaRPr lang="tr-TR" dirty="0" smtClean="0"/>
          </a:p>
          <a:p>
            <a:r>
              <a:rPr lang="tr-TR" dirty="0" smtClean="0"/>
              <a:t>[4]</a:t>
            </a:r>
            <a:r>
              <a:rPr lang="en-US" dirty="0" smtClean="0"/>
              <a:t> </a:t>
            </a:r>
            <a:r>
              <a:rPr lang="en-US" dirty="0"/>
              <a:t>I. Lenz, H. Lee, and A. </a:t>
            </a:r>
            <a:r>
              <a:rPr lang="en-US" dirty="0" err="1"/>
              <a:t>Saxena</a:t>
            </a:r>
            <a:r>
              <a:rPr lang="en-US" dirty="0"/>
              <a:t>, “Deep learning for detecting robotic grasps,” The International Journal of Robotics Research, vol. 34, no. 4-5, pp. 705–724, 2015</a:t>
            </a:r>
            <a:r>
              <a:rPr lang="en-US" dirty="0" smtClean="0"/>
              <a:t>.</a:t>
            </a:r>
            <a:endParaRPr lang="tr-TR" dirty="0" smtClean="0"/>
          </a:p>
          <a:p>
            <a:r>
              <a:rPr lang="tr-TR" dirty="0" smtClean="0"/>
              <a:t>[5]</a:t>
            </a:r>
            <a:r>
              <a:rPr lang="en-US" dirty="0" smtClean="0"/>
              <a:t>J</a:t>
            </a:r>
            <a:r>
              <a:rPr lang="en-US" dirty="0"/>
              <a:t>. </a:t>
            </a:r>
            <a:r>
              <a:rPr lang="en-US" dirty="0" err="1"/>
              <a:t>Redmon</a:t>
            </a:r>
            <a:r>
              <a:rPr lang="en-US" dirty="0"/>
              <a:t> and A. </a:t>
            </a:r>
            <a:r>
              <a:rPr lang="en-US" dirty="0" err="1"/>
              <a:t>Angelova</a:t>
            </a:r>
            <a:r>
              <a:rPr lang="en-US" dirty="0"/>
              <a:t>, "Real-time grasp detection using convolutional neural networks," </a:t>
            </a:r>
            <a:r>
              <a:rPr lang="en-US" i="1" dirty="0"/>
              <a:t>2015 IEEE International Conference on Robotics and Automation (ICRA)</a:t>
            </a:r>
            <a:r>
              <a:rPr lang="en-US" dirty="0"/>
              <a:t>, Seattle, WA, 2015, pp. 1316-1322</a:t>
            </a:r>
            <a:r>
              <a:rPr lang="en-US" dirty="0" smtClean="0"/>
              <a:t>.</a:t>
            </a:r>
            <a:endParaRPr lang="tr-TR" dirty="0" smtClean="0"/>
          </a:p>
          <a:p>
            <a:r>
              <a:rPr lang="tr-TR" dirty="0" smtClean="0"/>
              <a:t>[6]A</a:t>
            </a:r>
            <a:r>
              <a:rPr lang="tr-TR" dirty="0"/>
              <a:t>. </a:t>
            </a:r>
            <a:r>
              <a:rPr lang="tr-TR" dirty="0" err="1"/>
              <a:t>Depierre</a:t>
            </a:r>
            <a:r>
              <a:rPr lang="tr-TR" dirty="0"/>
              <a:t>, E. </a:t>
            </a:r>
            <a:r>
              <a:rPr lang="tr-TR" dirty="0" err="1"/>
              <a:t>Dellandrea</a:t>
            </a:r>
            <a:r>
              <a:rPr lang="tr-TR" dirty="0"/>
              <a:t>, </a:t>
            </a:r>
            <a:r>
              <a:rPr lang="tr-TR" dirty="0" err="1"/>
              <a:t>and</a:t>
            </a:r>
            <a:r>
              <a:rPr lang="tr-TR" dirty="0"/>
              <a:t> L. </a:t>
            </a:r>
            <a:r>
              <a:rPr lang="tr-TR" dirty="0" err="1"/>
              <a:t>Chen</a:t>
            </a:r>
            <a:r>
              <a:rPr lang="tr-TR" dirty="0"/>
              <a:t>, “</a:t>
            </a:r>
            <a:r>
              <a:rPr lang="tr-TR" dirty="0" err="1"/>
              <a:t>Jacquard</a:t>
            </a:r>
            <a:r>
              <a:rPr lang="tr-TR" dirty="0"/>
              <a:t>: A </a:t>
            </a:r>
            <a:r>
              <a:rPr lang="tr-TR" dirty="0" err="1"/>
              <a:t>Large</a:t>
            </a:r>
            <a:r>
              <a:rPr lang="tr-TR" dirty="0"/>
              <a:t> </a:t>
            </a:r>
            <a:r>
              <a:rPr lang="tr-TR" dirty="0" err="1"/>
              <a:t>Scale</a:t>
            </a:r>
            <a:r>
              <a:rPr lang="tr-TR" dirty="0"/>
              <a:t> </a:t>
            </a:r>
            <a:r>
              <a:rPr lang="tr-TR" dirty="0" err="1"/>
              <a:t>Dataset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Robotic</a:t>
            </a:r>
            <a:r>
              <a:rPr lang="tr-TR" dirty="0"/>
              <a:t> </a:t>
            </a:r>
            <a:r>
              <a:rPr lang="tr-TR" dirty="0" err="1"/>
              <a:t>Grasp</a:t>
            </a:r>
            <a:r>
              <a:rPr lang="tr-TR" dirty="0"/>
              <a:t> </a:t>
            </a:r>
            <a:r>
              <a:rPr lang="tr-TR" dirty="0" err="1"/>
              <a:t>Detection</a:t>
            </a:r>
            <a:r>
              <a:rPr lang="tr-TR" dirty="0"/>
              <a:t>” in IEEE International Conference on </a:t>
            </a:r>
            <a:r>
              <a:rPr lang="tr-TR" dirty="0" err="1"/>
              <a:t>Intelligent</a:t>
            </a:r>
            <a:r>
              <a:rPr lang="tr-TR" dirty="0"/>
              <a:t> </a:t>
            </a:r>
            <a:r>
              <a:rPr lang="tr-TR" dirty="0" err="1"/>
              <a:t>Robots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Systems</a:t>
            </a:r>
            <a:r>
              <a:rPr lang="tr-TR" dirty="0"/>
              <a:t>, 2018 p.2 pp.4</a:t>
            </a: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204088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772" y="347279"/>
            <a:ext cx="3032518" cy="970450"/>
          </a:xfrm>
        </p:spPr>
        <p:txBody>
          <a:bodyPr/>
          <a:lstStyle/>
          <a:p>
            <a:r>
              <a:rPr lang="tr-TR" dirty="0" err="1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748" y="1373560"/>
            <a:ext cx="4896544" cy="4863752"/>
          </a:xfrm>
        </p:spPr>
        <p:txBody>
          <a:bodyPr>
            <a:normAutofit fontScale="85000" lnSpcReduction="10000"/>
          </a:bodyPr>
          <a:lstStyle/>
          <a:p>
            <a:r>
              <a:rPr lang="en-US" sz="3200" dirty="0" smtClean="0"/>
              <a:t>We are trying to: </a:t>
            </a:r>
          </a:p>
          <a:p>
            <a:pPr marL="0" indent="0">
              <a:buNone/>
            </a:pPr>
            <a:endParaRPr lang="en-US" sz="1000" dirty="0" smtClean="0"/>
          </a:p>
          <a:p>
            <a:pPr lvl="1"/>
            <a:r>
              <a:rPr lang="en-US" sz="3200" dirty="0" smtClean="0"/>
              <a:t>Make Robotic Grasping Subsystem fully automatized, relying only on the visual data</a:t>
            </a:r>
          </a:p>
          <a:p>
            <a:pPr lvl="1"/>
            <a:r>
              <a:rPr lang="en-US" sz="3200" dirty="0" smtClean="0"/>
              <a:t>Being able to grasp novel objects with more precision</a:t>
            </a:r>
          </a:p>
          <a:p>
            <a:pPr lvl="1"/>
            <a:r>
              <a:rPr lang="tr-TR" sz="3200" dirty="0" err="1" smtClean="0"/>
              <a:t>Introduce</a:t>
            </a:r>
            <a:r>
              <a:rPr lang="tr-TR" sz="3200" dirty="0" smtClean="0"/>
              <a:t> a </a:t>
            </a:r>
            <a:r>
              <a:rPr lang="tr-TR" sz="3200" dirty="0" err="1" smtClean="0"/>
              <a:t>better</a:t>
            </a:r>
            <a:r>
              <a:rPr lang="tr-TR" sz="3200" dirty="0" smtClean="0"/>
              <a:t> </a:t>
            </a:r>
            <a:r>
              <a:rPr lang="tr-TR" sz="3200" dirty="0" err="1" smtClean="0"/>
              <a:t>learning</a:t>
            </a:r>
            <a:r>
              <a:rPr lang="tr-TR" sz="3200" dirty="0" smtClean="0"/>
              <a:t> </a:t>
            </a:r>
            <a:r>
              <a:rPr lang="tr-TR" sz="3200" dirty="0" err="1" smtClean="0"/>
              <a:t>criteria</a:t>
            </a:r>
            <a:r>
              <a:rPr lang="tr-TR" sz="3200" dirty="0" smtClean="0"/>
              <a:t> </a:t>
            </a:r>
            <a:r>
              <a:rPr lang="tr-TR" sz="3200" dirty="0" err="1" smtClean="0"/>
              <a:t>than</a:t>
            </a:r>
            <a:r>
              <a:rPr lang="tr-TR" sz="3200" dirty="0" smtClean="0"/>
              <a:t> </a:t>
            </a:r>
            <a:r>
              <a:rPr lang="tr-TR" sz="3200" dirty="0" err="1" smtClean="0"/>
              <a:t>accustomed</a:t>
            </a:r>
            <a:r>
              <a:rPr lang="tr-TR" sz="3200" dirty="0" smtClean="0"/>
              <a:t> </a:t>
            </a:r>
            <a:r>
              <a:rPr lang="tr-TR" sz="3200" dirty="0" err="1" smtClean="0"/>
              <a:t>approaches</a:t>
            </a:r>
            <a:endParaRPr lang="en-US" sz="3200" dirty="0" smtClean="0"/>
          </a:p>
          <a:p>
            <a:endParaRPr lang="en-US" sz="2800" dirty="0" smtClean="0"/>
          </a:p>
          <a:p>
            <a:endParaRPr lang="en-US" dirty="0"/>
          </a:p>
        </p:txBody>
      </p:sp>
      <p:pic>
        <p:nvPicPr>
          <p:cNvPr id="6" name="Tabletop Manipulation_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02324" y="692696"/>
            <a:ext cx="6816757" cy="511256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102524" y="5229200"/>
            <a:ext cx="3168352" cy="5040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91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3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773932" y="188640"/>
            <a:ext cx="9782801" cy="1239837"/>
          </a:xfrm>
        </p:spPr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6"/>
                </a:solidFill>
              </a:rPr>
              <a:t>Motivation</a:t>
            </a:r>
          </a:p>
          <a:p>
            <a:r>
              <a:rPr lang="en-US" b="1" dirty="0" smtClean="0"/>
              <a:t>Literature Review</a:t>
            </a:r>
            <a:endParaRPr lang="tr-TR" b="1" dirty="0" smtClean="0"/>
          </a:p>
          <a:p>
            <a:r>
              <a:rPr lang="en-US" b="1" dirty="0" smtClean="0">
                <a:solidFill>
                  <a:schemeClr val="accent6"/>
                </a:solidFill>
              </a:rPr>
              <a:t>Project</a:t>
            </a:r>
          </a:p>
          <a:p>
            <a:r>
              <a:rPr lang="en-US" b="1" dirty="0" smtClean="0">
                <a:solidFill>
                  <a:schemeClr val="accent6"/>
                </a:solidFill>
              </a:rPr>
              <a:t>Results</a:t>
            </a:r>
          </a:p>
          <a:p>
            <a:r>
              <a:rPr lang="en-US" b="1" dirty="0" smtClean="0">
                <a:solidFill>
                  <a:schemeClr val="accent6"/>
                </a:solidFill>
              </a:rPr>
              <a:t>Conclusion</a:t>
            </a:r>
            <a:endParaRPr lang="tr-TR" b="1" dirty="0" smtClean="0">
              <a:solidFill>
                <a:schemeClr val="accent6"/>
              </a:solidFill>
            </a:endParaRPr>
          </a:p>
          <a:p>
            <a:r>
              <a:rPr lang="tr-TR" b="1" dirty="0" err="1" smtClean="0">
                <a:solidFill>
                  <a:schemeClr val="accent6"/>
                </a:solidFill>
              </a:rPr>
              <a:t>Future</a:t>
            </a:r>
            <a:r>
              <a:rPr lang="tr-TR" b="1" dirty="0" smtClean="0">
                <a:solidFill>
                  <a:schemeClr val="accent6"/>
                </a:solidFill>
              </a:rPr>
              <a:t> </a:t>
            </a:r>
            <a:r>
              <a:rPr lang="tr-TR" b="1" dirty="0" err="1" smtClean="0">
                <a:solidFill>
                  <a:schemeClr val="accent6"/>
                </a:solidFill>
              </a:rPr>
              <a:t>Research</a:t>
            </a:r>
            <a:r>
              <a:rPr lang="tr-TR" b="1" dirty="0" smtClean="0">
                <a:solidFill>
                  <a:schemeClr val="accent6"/>
                </a:solidFill>
              </a:rPr>
              <a:t> </a:t>
            </a:r>
            <a:r>
              <a:rPr lang="tr-TR" b="1" dirty="0" err="1" smtClean="0">
                <a:solidFill>
                  <a:schemeClr val="accent6"/>
                </a:solidFill>
              </a:rPr>
              <a:t>Topics</a:t>
            </a:r>
            <a:endParaRPr lang="en-US" b="1" dirty="0" smtClean="0">
              <a:solidFill>
                <a:schemeClr val="accent6"/>
              </a:solidFill>
            </a:endParaRPr>
          </a:p>
          <a:p>
            <a:r>
              <a:rPr lang="en-US" b="1" dirty="0" smtClean="0">
                <a:solidFill>
                  <a:schemeClr val="accent6"/>
                </a:solidFill>
              </a:rPr>
              <a:t>References</a:t>
            </a:r>
            <a:endParaRPr 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37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467074856"/>
              </p:ext>
            </p:extLst>
          </p:nvPr>
        </p:nvGraphicFramePr>
        <p:xfrm>
          <a:off x="0" y="0"/>
          <a:ext cx="12188824" cy="685799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9075"/>
                <a:gridCol w="2073915"/>
                <a:gridCol w="1262384"/>
                <a:gridCol w="3246129"/>
                <a:gridCol w="1623065"/>
                <a:gridCol w="2254256"/>
              </a:tblGrid>
              <a:tr h="411819">
                <a:tc>
                  <a:txBody>
                    <a:bodyPr/>
                    <a:lstStyle/>
                    <a:p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 smtClean="0"/>
                        <a:t>Data </a:t>
                      </a:r>
                      <a:r>
                        <a:rPr lang="tr-TR" sz="1400" dirty="0" err="1" smtClean="0"/>
                        <a:t>Retrieval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 err="1" smtClean="0"/>
                        <a:t>Input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err="1" smtClean="0"/>
                        <a:t>Methodology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 err="1" smtClean="0"/>
                        <a:t>Output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 err="1" smtClean="0"/>
                        <a:t>Loss</a:t>
                      </a:r>
                      <a:r>
                        <a:rPr lang="tr-TR" sz="1400" dirty="0" smtClean="0"/>
                        <a:t> </a:t>
                      </a:r>
                      <a:r>
                        <a:rPr lang="tr-TR" sz="1400" dirty="0" err="1" smtClean="0"/>
                        <a:t>Function</a:t>
                      </a:r>
                      <a:endParaRPr lang="tr-TR" sz="1400" dirty="0"/>
                    </a:p>
                  </a:txBody>
                  <a:tcPr/>
                </a:tc>
              </a:tr>
              <a:tr h="997623">
                <a:tc>
                  <a:txBody>
                    <a:bodyPr/>
                    <a:lstStyle/>
                    <a:p>
                      <a:r>
                        <a:rPr lang="tr-TR" sz="1400" dirty="0" err="1" smtClean="0"/>
                        <a:t>Jiang</a:t>
                      </a:r>
                      <a:r>
                        <a:rPr lang="tr-TR" sz="1400" dirty="0" smtClean="0"/>
                        <a:t> et.al[1]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 err="1" smtClean="0"/>
                        <a:t>Syhntesis</a:t>
                      </a:r>
                      <a:r>
                        <a:rPr lang="tr-TR" sz="1400" baseline="0" dirty="0" smtClean="0"/>
                        <a:t> Data </a:t>
                      </a:r>
                      <a:r>
                        <a:rPr lang="tr-TR" sz="1400" baseline="0" dirty="0" err="1" smtClean="0"/>
                        <a:t>with</a:t>
                      </a:r>
                      <a:r>
                        <a:rPr lang="tr-TR" sz="1400" baseline="0" dirty="0" smtClean="0"/>
                        <a:t> </a:t>
                      </a:r>
                      <a:r>
                        <a:rPr lang="tr-TR" sz="1400" baseline="0" dirty="0" err="1" smtClean="0"/>
                        <a:t>human-labelling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 smtClean="0"/>
                        <a:t>RGB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 err="1" smtClean="0"/>
                        <a:t>Maps</a:t>
                      </a:r>
                      <a:r>
                        <a:rPr lang="tr-TR" sz="1400" baseline="0" dirty="0" smtClean="0"/>
                        <a:t> a </a:t>
                      </a:r>
                      <a:r>
                        <a:rPr lang="tr-TR" sz="1400" baseline="0" dirty="0" err="1" smtClean="0"/>
                        <a:t>score</a:t>
                      </a:r>
                      <a:r>
                        <a:rPr lang="tr-TR" sz="1400" baseline="0" dirty="0" smtClean="0"/>
                        <a:t> </a:t>
                      </a:r>
                      <a:r>
                        <a:rPr lang="tr-TR" sz="1400" baseline="0" dirty="0" err="1" smtClean="0"/>
                        <a:t>for</a:t>
                      </a:r>
                      <a:r>
                        <a:rPr lang="tr-TR" sz="1400" baseline="0" dirty="0" smtClean="0"/>
                        <a:t> </a:t>
                      </a:r>
                      <a:r>
                        <a:rPr lang="tr-TR" sz="1400" baseline="0" dirty="0" err="1" smtClean="0"/>
                        <a:t>each</a:t>
                      </a:r>
                      <a:r>
                        <a:rPr lang="tr-TR" sz="1400" baseline="0" dirty="0" smtClean="0"/>
                        <a:t> </a:t>
                      </a:r>
                      <a:r>
                        <a:rPr lang="tr-TR" sz="1400" baseline="0" dirty="0" err="1" smtClean="0"/>
                        <a:t>predefined</a:t>
                      </a:r>
                      <a:r>
                        <a:rPr lang="tr-TR" sz="1400" baseline="0" dirty="0" smtClean="0"/>
                        <a:t> </a:t>
                      </a:r>
                      <a:r>
                        <a:rPr lang="tr-TR" sz="1400" baseline="0" dirty="0" err="1" smtClean="0"/>
                        <a:t>patches</a:t>
                      </a:r>
                      <a:r>
                        <a:rPr lang="tr-TR" sz="1400" baseline="0" dirty="0" smtClean="0"/>
                        <a:t>. </a:t>
                      </a:r>
                      <a:r>
                        <a:rPr lang="tr-TR" sz="1400" baseline="0" dirty="0" err="1" smtClean="0"/>
                        <a:t>Rank</a:t>
                      </a:r>
                      <a:r>
                        <a:rPr lang="tr-TR" sz="1400" baseline="0" dirty="0" smtClean="0"/>
                        <a:t> </a:t>
                      </a:r>
                      <a:r>
                        <a:rPr lang="tr-TR" sz="1400" baseline="0" dirty="0" err="1" smtClean="0"/>
                        <a:t>patches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 smtClean="0"/>
                        <a:t>3-DoF</a:t>
                      </a:r>
                    </a:p>
                    <a:p>
                      <a:r>
                        <a:rPr lang="tr-TR" sz="1400" dirty="0" err="1" smtClean="0"/>
                        <a:t>Grasping</a:t>
                      </a:r>
                      <a:r>
                        <a:rPr lang="tr-TR" sz="1400" dirty="0" smtClean="0"/>
                        <a:t> </a:t>
                      </a:r>
                      <a:r>
                        <a:rPr lang="tr-TR" sz="1400" dirty="0" err="1" smtClean="0"/>
                        <a:t>region</a:t>
                      </a:r>
                      <a:endParaRPr lang="tr-TR" sz="1400" dirty="0" smtClean="0"/>
                    </a:p>
                    <a:p>
                      <a:r>
                        <a:rPr lang="tr-TR" sz="1400" dirty="0" smtClean="0"/>
                        <a:t>(</a:t>
                      </a:r>
                      <a:r>
                        <a:rPr lang="tr-TR" sz="1400" dirty="0" err="1" smtClean="0"/>
                        <a:t>x,y</a:t>
                      </a:r>
                      <a:r>
                        <a:rPr lang="tr-TR" sz="1400" dirty="0" smtClean="0"/>
                        <a:t>,</a:t>
                      </a:r>
                      <a:r>
                        <a:rPr lang="el-GR" sz="1400" dirty="0" smtClean="0"/>
                        <a:t> θ</a:t>
                      </a:r>
                      <a:r>
                        <a:rPr lang="tr-TR" sz="1400" dirty="0" smtClean="0"/>
                        <a:t>)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i="1" dirty="0" err="1" smtClean="0"/>
                        <a:t>Patch</a:t>
                      </a:r>
                      <a:r>
                        <a:rPr lang="tr-TR" sz="1400" i="1" baseline="0" dirty="0" smtClean="0"/>
                        <a:t> </a:t>
                      </a:r>
                      <a:r>
                        <a:rPr lang="tr-TR" sz="1400" i="1" baseline="0" dirty="0" err="1" smtClean="0"/>
                        <a:t>Score</a:t>
                      </a:r>
                      <a:r>
                        <a:rPr lang="tr-TR" sz="1400" i="1" baseline="0" dirty="0" smtClean="0"/>
                        <a:t> </a:t>
                      </a:r>
                      <a:r>
                        <a:rPr lang="tr-TR" sz="1400" i="1" baseline="0" dirty="0" err="1" smtClean="0"/>
                        <a:t>Function</a:t>
                      </a:r>
                      <a:endParaRPr lang="tr-TR" sz="1400" i="1" dirty="0"/>
                    </a:p>
                  </a:txBody>
                  <a:tcPr/>
                </a:tc>
              </a:tr>
              <a:tr h="997623">
                <a:tc>
                  <a:txBody>
                    <a:bodyPr/>
                    <a:lstStyle/>
                    <a:p>
                      <a:r>
                        <a:rPr lang="tr-TR" sz="1400" dirty="0" err="1" smtClean="0"/>
                        <a:t>Pinto</a:t>
                      </a:r>
                      <a:r>
                        <a:rPr lang="tr-TR" sz="1400" dirty="0" smtClean="0"/>
                        <a:t> et.al[2]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 smtClean="0"/>
                        <a:t>Real time </a:t>
                      </a:r>
                      <a:r>
                        <a:rPr lang="tr-TR" sz="1400" dirty="0" err="1" smtClean="0"/>
                        <a:t>trial</a:t>
                      </a:r>
                      <a:r>
                        <a:rPr lang="tr-TR" sz="1400" dirty="0" smtClean="0"/>
                        <a:t>(</a:t>
                      </a:r>
                      <a:r>
                        <a:rPr lang="tr-TR" sz="1400" dirty="0" err="1" smtClean="0"/>
                        <a:t>Baxter</a:t>
                      </a:r>
                      <a:r>
                        <a:rPr lang="tr-TR" sz="1400" dirty="0" smtClean="0"/>
                        <a:t>)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 smtClean="0"/>
                        <a:t>RGB-D</a:t>
                      </a:r>
                    </a:p>
                    <a:p>
                      <a:r>
                        <a:rPr lang="tr-TR" sz="1400" dirty="0" smtClean="0"/>
                        <a:t>ROI</a:t>
                      </a:r>
                      <a:r>
                        <a:rPr lang="tr-TR" sz="1400" baseline="0" dirty="0" smtClean="0"/>
                        <a:t> </a:t>
                      </a:r>
                      <a:r>
                        <a:rPr lang="tr-TR" sz="1400" baseline="0" dirty="0" err="1" smtClean="0"/>
                        <a:t>patches</a:t>
                      </a:r>
                      <a:endParaRPr lang="tr-TR" sz="1400" dirty="0" smtClean="0"/>
                    </a:p>
                    <a:p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 err="1" smtClean="0"/>
                        <a:t>For</a:t>
                      </a:r>
                      <a:r>
                        <a:rPr lang="tr-TR" sz="1400" dirty="0" smtClean="0"/>
                        <a:t> </a:t>
                      </a:r>
                      <a:r>
                        <a:rPr lang="tr-TR" sz="1400" dirty="0" err="1" smtClean="0"/>
                        <a:t>each</a:t>
                      </a:r>
                      <a:r>
                        <a:rPr lang="tr-TR" sz="1400" baseline="0" dirty="0" smtClean="0"/>
                        <a:t> </a:t>
                      </a:r>
                      <a:r>
                        <a:rPr lang="tr-TR" sz="1400" baseline="0" dirty="0" err="1" smtClean="0"/>
                        <a:t>patch</a:t>
                      </a:r>
                      <a:r>
                        <a:rPr lang="tr-TR" sz="1400" baseline="0" dirty="0" smtClean="0"/>
                        <a:t>, </a:t>
                      </a:r>
                      <a:r>
                        <a:rPr lang="tr-TR" sz="1400" baseline="0" dirty="0" err="1" smtClean="0"/>
                        <a:t>classify</a:t>
                      </a:r>
                      <a:r>
                        <a:rPr lang="tr-TR" sz="1400" baseline="0" dirty="0" smtClean="0"/>
                        <a:t> </a:t>
                      </a:r>
                      <a:r>
                        <a:rPr lang="tr-TR" sz="1400" baseline="0" dirty="0" err="1" smtClean="0"/>
                        <a:t>the</a:t>
                      </a:r>
                      <a:r>
                        <a:rPr lang="tr-TR" sz="1400" baseline="0" dirty="0" smtClean="0"/>
                        <a:t> 18 </a:t>
                      </a:r>
                      <a:r>
                        <a:rPr lang="tr-TR" sz="1400" baseline="0" dirty="0" err="1" smtClean="0"/>
                        <a:t>different</a:t>
                      </a:r>
                      <a:r>
                        <a:rPr lang="tr-TR" sz="1400" baseline="0" dirty="0" smtClean="0"/>
                        <a:t> </a:t>
                      </a:r>
                      <a:r>
                        <a:rPr lang="tr-TR" sz="1400" baseline="0" dirty="0" err="1" smtClean="0"/>
                        <a:t>orientations</a:t>
                      </a:r>
                      <a:r>
                        <a:rPr lang="tr-TR" sz="1400" baseline="0" dirty="0" smtClean="0"/>
                        <a:t>. Select </a:t>
                      </a:r>
                      <a:r>
                        <a:rPr lang="tr-TR" sz="1400" baseline="0" dirty="0" err="1" smtClean="0"/>
                        <a:t>the</a:t>
                      </a:r>
                      <a:r>
                        <a:rPr lang="tr-TR" sz="1400" baseline="0" dirty="0" smtClean="0"/>
                        <a:t> </a:t>
                      </a:r>
                      <a:r>
                        <a:rPr lang="tr-TR" sz="1400" baseline="0" dirty="0" err="1" smtClean="0"/>
                        <a:t>best</a:t>
                      </a:r>
                      <a:r>
                        <a:rPr lang="tr-TR" sz="1400" baseline="0" dirty="0" smtClean="0"/>
                        <a:t> </a:t>
                      </a:r>
                      <a:r>
                        <a:rPr lang="tr-TR" sz="1400" baseline="0" dirty="0" err="1" smtClean="0"/>
                        <a:t>ROI+orientation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 smtClean="0"/>
                        <a:t>3-DoF</a:t>
                      </a:r>
                    </a:p>
                    <a:p>
                      <a:r>
                        <a:rPr lang="tr-TR" sz="1400" dirty="0" err="1" smtClean="0"/>
                        <a:t>Grasping</a:t>
                      </a:r>
                      <a:r>
                        <a:rPr lang="tr-TR" sz="1400" dirty="0" smtClean="0"/>
                        <a:t> </a:t>
                      </a:r>
                      <a:r>
                        <a:rPr lang="tr-TR" sz="1400" dirty="0" err="1" smtClean="0"/>
                        <a:t>region</a:t>
                      </a:r>
                      <a:endParaRPr lang="tr-TR" sz="1400" dirty="0" smtClean="0"/>
                    </a:p>
                    <a:p>
                      <a:r>
                        <a:rPr lang="tr-TR" sz="1400" dirty="0" smtClean="0"/>
                        <a:t>(</a:t>
                      </a:r>
                      <a:r>
                        <a:rPr lang="tr-TR" sz="1400" dirty="0" err="1" smtClean="0"/>
                        <a:t>x,y</a:t>
                      </a:r>
                      <a:r>
                        <a:rPr lang="tr-TR" sz="1400" dirty="0" smtClean="0"/>
                        <a:t>,</a:t>
                      </a:r>
                      <a:r>
                        <a:rPr lang="el-GR" sz="1400" dirty="0" smtClean="0"/>
                        <a:t> θ</a:t>
                      </a:r>
                      <a:r>
                        <a:rPr lang="tr-TR" sz="1400" dirty="0" smtClean="0"/>
                        <a:t>)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 smtClean="0"/>
                        <a:t>Cross</a:t>
                      </a:r>
                      <a:r>
                        <a:rPr lang="tr-TR" sz="1400" baseline="0" dirty="0" smtClean="0"/>
                        <a:t> </a:t>
                      </a:r>
                      <a:r>
                        <a:rPr lang="tr-TR" sz="1400" baseline="0" dirty="0" err="1" smtClean="0"/>
                        <a:t>Entropy</a:t>
                      </a:r>
                      <a:endParaRPr lang="tr-TR" sz="1400" dirty="0"/>
                    </a:p>
                  </a:txBody>
                  <a:tcPr/>
                </a:tc>
              </a:tr>
              <a:tr h="997623">
                <a:tc>
                  <a:txBody>
                    <a:bodyPr/>
                    <a:lstStyle/>
                    <a:p>
                      <a:r>
                        <a:rPr lang="tr-TR" sz="1400" dirty="0" err="1" smtClean="0"/>
                        <a:t>Saxena</a:t>
                      </a:r>
                      <a:r>
                        <a:rPr lang="tr-TR" sz="1400" dirty="0" smtClean="0"/>
                        <a:t>, A.[3]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 smtClean="0"/>
                        <a:t>Real-time</a:t>
                      </a:r>
                      <a:r>
                        <a:rPr lang="tr-TR" sz="1400" baseline="0" dirty="0" smtClean="0"/>
                        <a:t> </a:t>
                      </a:r>
                      <a:r>
                        <a:rPr lang="tr-TR" sz="1400" baseline="0" dirty="0" err="1" smtClean="0"/>
                        <a:t>trial</a:t>
                      </a:r>
                      <a:r>
                        <a:rPr lang="tr-TR" sz="1400" baseline="0" dirty="0" smtClean="0"/>
                        <a:t> </a:t>
                      </a:r>
                    </a:p>
                    <a:p>
                      <a:r>
                        <a:rPr lang="tr-TR" sz="1400" baseline="0" dirty="0" smtClean="0"/>
                        <a:t>(</a:t>
                      </a:r>
                      <a:r>
                        <a:rPr lang="tr-TR" sz="1400" dirty="0" smtClean="0"/>
                        <a:t>STAIR)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 smtClean="0"/>
                        <a:t>RGB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dirty="0" err="1" smtClean="0"/>
                        <a:t>Maps</a:t>
                      </a:r>
                      <a:r>
                        <a:rPr lang="tr-TR" sz="1400" baseline="0" dirty="0" smtClean="0"/>
                        <a:t> a </a:t>
                      </a:r>
                      <a:r>
                        <a:rPr lang="tr-TR" sz="1400" baseline="0" dirty="0" err="1" smtClean="0"/>
                        <a:t>score</a:t>
                      </a:r>
                      <a:r>
                        <a:rPr lang="tr-TR" sz="1400" baseline="0" dirty="0" smtClean="0"/>
                        <a:t> </a:t>
                      </a:r>
                      <a:r>
                        <a:rPr lang="tr-TR" sz="1400" baseline="0" dirty="0" err="1" smtClean="0"/>
                        <a:t>for</a:t>
                      </a:r>
                      <a:r>
                        <a:rPr lang="tr-TR" sz="1400" baseline="0" dirty="0" smtClean="0"/>
                        <a:t> </a:t>
                      </a:r>
                      <a:r>
                        <a:rPr lang="tr-TR" sz="1400" baseline="0" dirty="0" err="1" smtClean="0"/>
                        <a:t>each</a:t>
                      </a:r>
                      <a:r>
                        <a:rPr lang="tr-TR" sz="1400" baseline="0" dirty="0" smtClean="0"/>
                        <a:t> </a:t>
                      </a:r>
                      <a:r>
                        <a:rPr lang="tr-TR" sz="1400" baseline="0" dirty="0" err="1" smtClean="0"/>
                        <a:t>pixel</a:t>
                      </a:r>
                      <a:r>
                        <a:rPr lang="tr-TR" sz="1400" baseline="0" dirty="0" smtClean="0"/>
                        <a:t> </a:t>
                      </a:r>
                      <a:r>
                        <a:rPr lang="tr-TR" sz="1400" baseline="0" dirty="0" err="1" smtClean="0"/>
                        <a:t>corresponding</a:t>
                      </a:r>
                      <a:r>
                        <a:rPr lang="tr-TR" sz="1400" baseline="0" dirty="0" smtClean="0"/>
                        <a:t> </a:t>
                      </a:r>
                      <a:r>
                        <a:rPr lang="tr-TR" sz="1400" baseline="0" dirty="0" err="1" smtClean="0"/>
                        <a:t>to</a:t>
                      </a:r>
                      <a:r>
                        <a:rPr lang="tr-TR" sz="1400" baseline="0" dirty="0" smtClean="0"/>
                        <a:t> </a:t>
                      </a:r>
                      <a:r>
                        <a:rPr lang="tr-TR" sz="1400" baseline="0" dirty="0" err="1" smtClean="0"/>
                        <a:t>its</a:t>
                      </a:r>
                      <a:r>
                        <a:rPr lang="tr-TR" sz="1400" baseline="0" dirty="0" smtClean="0"/>
                        <a:t> </a:t>
                      </a:r>
                      <a:r>
                        <a:rPr lang="tr-TR" sz="1400" baseline="0" dirty="0" err="1" smtClean="0"/>
                        <a:t>features</a:t>
                      </a:r>
                      <a:r>
                        <a:rPr lang="tr-TR" sz="1400" baseline="0" dirty="0" smtClean="0"/>
                        <a:t>. </a:t>
                      </a:r>
                      <a:r>
                        <a:rPr lang="tr-TR" sz="1400" baseline="0" dirty="0" err="1" smtClean="0"/>
                        <a:t>Rank</a:t>
                      </a:r>
                      <a:r>
                        <a:rPr lang="tr-TR" sz="1400" baseline="0" dirty="0" smtClean="0"/>
                        <a:t> </a:t>
                      </a:r>
                      <a:r>
                        <a:rPr lang="tr-TR" sz="1400" baseline="0" dirty="0" err="1" smtClean="0"/>
                        <a:t>pixels</a:t>
                      </a:r>
                      <a:r>
                        <a:rPr lang="tr-TR" sz="1400" baseline="0" dirty="0" smtClean="0"/>
                        <a:t>, </a:t>
                      </a:r>
                      <a:r>
                        <a:rPr lang="tr-TR" sz="1400" baseline="0" dirty="0" err="1" smtClean="0"/>
                        <a:t>select</a:t>
                      </a:r>
                      <a:r>
                        <a:rPr lang="tr-TR" sz="1400" baseline="0" dirty="0" smtClean="0"/>
                        <a:t> </a:t>
                      </a:r>
                      <a:r>
                        <a:rPr lang="tr-TR" sz="1400" baseline="0" dirty="0" err="1" smtClean="0"/>
                        <a:t>the</a:t>
                      </a:r>
                      <a:r>
                        <a:rPr lang="tr-TR" sz="1400" baseline="0" dirty="0" smtClean="0"/>
                        <a:t> </a:t>
                      </a:r>
                      <a:r>
                        <a:rPr lang="tr-TR" sz="1400" baseline="0" dirty="0" err="1" smtClean="0"/>
                        <a:t>best</a:t>
                      </a:r>
                      <a:r>
                        <a:rPr lang="tr-TR" sz="1400" baseline="0" dirty="0" smtClean="0"/>
                        <a:t>.</a:t>
                      </a:r>
                      <a:endParaRPr lang="tr-TR" sz="1400" dirty="0" smtClean="0"/>
                    </a:p>
                    <a:p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 smtClean="0"/>
                        <a:t>(</a:t>
                      </a:r>
                      <a:r>
                        <a:rPr lang="tr-TR" sz="1400" dirty="0" err="1" smtClean="0"/>
                        <a:t>x,y</a:t>
                      </a:r>
                      <a:r>
                        <a:rPr lang="tr-TR" sz="1400" dirty="0" smtClean="0"/>
                        <a:t>)</a:t>
                      </a:r>
                    </a:p>
                    <a:p>
                      <a:r>
                        <a:rPr lang="tr-TR" sz="1400" dirty="0" err="1" smtClean="0"/>
                        <a:t>Grasping</a:t>
                      </a:r>
                      <a:r>
                        <a:rPr lang="tr-TR" sz="1400" baseline="0" dirty="0" smtClean="0"/>
                        <a:t> Point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 smtClean="0"/>
                        <a:t>-</a:t>
                      </a:r>
                      <a:endParaRPr lang="tr-TR" sz="1400" dirty="0"/>
                    </a:p>
                  </a:txBody>
                  <a:tcPr/>
                </a:tc>
              </a:tr>
              <a:tr h="997623">
                <a:tc>
                  <a:txBody>
                    <a:bodyPr/>
                    <a:lstStyle/>
                    <a:p>
                      <a:r>
                        <a:rPr lang="tr-TR" sz="1400" dirty="0" err="1" smtClean="0"/>
                        <a:t>Lenz</a:t>
                      </a:r>
                      <a:r>
                        <a:rPr lang="tr-TR" sz="1400" dirty="0" smtClean="0"/>
                        <a:t> et.al[4]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aseline="0" dirty="0" smtClean="0"/>
                        <a:t>Human </a:t>
                      </a:r>
                      <a:r>
                        <a:rPr lang="tr-TR" sz="1400" baseline="0" dirty="0" err="1" smtClean="0"/>
                        <a:t>labeling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 smtClean="0"/>
                        <a:t>RGB-D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dirty="0" err="1" smtClean="0"/>
                        <a:t>Create</a:t>
                      </a:r>
                      <a:r>
                        <a:rPr lang="tr-TR" sz="1400" dirty="0" smtClean="0"/>
                        <a:t> </a:t>
                      </a:r>
                      <a:r>
                        <a:rPr lang="tr-TR" sz="1400" dirty="0" err="1" smtClean="0"/>
                        <a:t>candidate</a:t>
                      </a:r>
                      <a:r>
                        <a:rPr lang="tr-TR" sz="1400" dirty="0" smtClean="0"/>
                        <a:t> </a:t>
                      </a:r>
                      <a:r>
                        <a:rPr lang="tr-TR" sz="1400" dirty="0" err="1" smtClean="0"/>
                        <a:t>rectangles</a:t>
                      </a:r>
                      <a:r>
                        <a:rPr lang="tr-TR" sz="1400" dirty="0" smtClean="0"/>
                        <a:t> </a:t>
                      </a:r>
                      <a:r>
                        <a:rPr lang="tr-TR" sz="1400" dirty="0" err="1" smtClean="0"/>
                        <a:t>by</a:t>
                      </a:r>
                      <a:r>
                        <a:rPr lang="tr-TR" sz="1400" dirty="0" smtClean="0"/>
                        <a:t> </a:t>
                      </a:r>
                      <a:r>
                        <a:rPr lang="tr-TR" sz="1400" dirty="0" err="1" smtClean="0"/>
                        <a:t>exhaustive</a:t>
                      </a:r>
                      <a:r>
                        <a:rPr lang="tr-TR" sz="1400" dirty="0" smtClean="0"/>
                        <a:t> </a:t>
                      </a:r>
                      <a:r>
                        <a:rPr lang="tr-TR" sz="1400" dirty="0" err="1" smtClean="0"/>
                        <a:t>search</a:t>
                      </a:r>
                      <a:r>
                        <a:rPr lang="tr-TR" sz="1400" dirty="0" smtClean="0"/>
                        <a:t>. </a:t>
                      </a:r>
                      <a:r>
                        <a:rPr lang="tr-TR" sz="1400" dirty="0" err="1" smtClean="0"/>
                        <a:t>Classify</a:t>
                      </a:r>
                      <a:r>
                        <a:rPr lang="tr-TR" sz="1400" dirty="0" smtClean="0"/>
                        <a:t> </a:t>
                      </a:r>
                      <a:r>
                        <a:rPr lang="tr-TR" sz="1400" dirty="0" err="1" smtClean="0"/>
                        <a:t>the</a:t>
                      </a:r>
                      <a:r>
                        <a:rPr lang="tr-TR" sz="1400" dirty="0" smtClean="0"/>
                        <a:t> </a:t>
                      </a:r>
                      <a:r>
                        <a:rPr lang="tr-TR" sz="1400" dirty="0" err="1" smtClean="0"/>
                        <a:t>best</a:t>
                      </a:r>
                      <a:r>
                        <a:rPr lang="tr-TR" sz="1400" dirty="0" smtClean="0"/>
                        <a:t> </a:t>
                      </a:r>
                      <a:r>
                        <a:rPr lang="tr-TR" sz="1400" dirty="0" err="1" smtClean="0"/>
                        <a:t>among</a:t>
                      </a:r>
                      <a:r>
                        <a:rPr lang="tr-TR" sz="1400" dirty="0" smtClean="0"/>
                        <a:t> </a:t>
                      </a:r>
                      <a:r>
                        <a:rPr lang="tr-TR" sz="1400" dirty="0" err="1" smtClean="0"/>
                        <a:t>them</a:t>
                      </a:r>
                      <a:endParaRPr lang="tr-TR" sz="1400" dirty="0" smtClean="0"/>
                    </a:p>
                    <a:p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 smtClean="0"/>
                        <a:t>5 </a:t>
                      </a:r>
                      <a:r>
                        <a:rPr lang="tr-TR" sz="1400" dirty="0" err="1" smtClean="0"/>
                        <a:t>DoF</a:t>
                      </a:r>
                      <a:r>
                        <a:rPr lang="tr-TR" sz="1400" baseline="0" dirty="0" smtClean="0"/>
                        <a:t> </a:t>
                      </a:r>
                      <a:r>
                        <a:rPr lang="tr-TR" sz="1400" baseline="0" dirty="0" err="1" smtClean="0"/>
                        <a:t>grasping</a:t>
                      </a:r>
                      <a:r>
                        <a:rPr lang="tr-TR" sz="1400" baseline="0" dirty="0" smtClean="0"/>
                        <a:t> </a:t>
                      </a:r>
                      <a:r>
                        <a:rPr lang="tr-TR" sz="1400" baseline="0" dirty="0" err="1" smtClean="0"/>
                        <a:t>rectangle</a:t>
                      </a:r>
                      <a:r>
                        <a:rPr lang="tr-TR" sz="1400" baseline="0" dirty="0" smtClean="0"/>
                        <a:t> </a:t>
                      </a:r>
                      <a:r>
                        <a:rPr lang="tr-TR" sz="1400" baseline="0" dirty="0" err="1" smtClean="0"/>
                        <a:t>parameter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 smtClean="0"/>
                        <a:t>-</a:t>
                      </a:r>
                      <a:endParaRPr lang="tr-TR" sz="1400" dirty="0"/>
                    </a:p>
                  </a:txBody>
                  <a:tcPr/>
                </a:tc>
              </a:tr>
              <a:tr h="1227844">
                <a:tc>
                  <a:txBody>
                    <a:bodyPr/>
                    <a:lstStyle/>
                    <a:p>
                      <a:r>
                        <a:rPr lang="tr-TR" sz="1400" dirty="0" err="1" smtClean="0"/>
                        <a:t>Redmon</a:t>
                      </a:r>
                      <a:r>
                        <a:rPr lang="tr-TR" sz="1400" dirty="0" smtClean="0"/>
                        <a:t> et.al[5]</a:t>
                      </a:r>
                      <a:endParaRPr lang="tr-TR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400" baseline="0" dirty="0" smtClean="0"/>
                        <a:t>Human </a:t>
                      </a:r>
                      <a:r>
                        <a:rPr lang="tr-TR" sz="1400" baseline="0" dirty="0" err="1" smtClean="0"/>
                        <a:t>labeling</a:t>
                      </a:r>
                      <a:endParaRPr lang="tr-TR" sz="1400" dirty="0" smtClean="0"/>
                    </a:p>
                    <a:p>
                      <a:endParaRPr lang="en-US" sz="1400" noProof="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400" dirty="0" smtClean="0"/>
                        <a:t>RGB-D</a:t>
                      </a:r>
                      <a:endParaRPr lang="tr-TR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400" dirty="0" err="1" smtClean="0"/>
                        <a:t>Classification</a:t>
                      </a:r>
                      <a:r>
                        <a:rPr lang="tr-TR" sz="1400" dirty="0" smtClean="0"/>
                        <a:t> ( Obje</a:t>
                      </a:r>
                      <a:r>
                        <a:rPr lang="tr-TR" sz="1400" baseline="0" dirty="0" smtClean="0"/>
                        <a:t>ct </a:t>
                      </a:r>
                      <a:r>
                        <a:rPr lang="tr-TR" sz="1400" baseline="0" dirty="0" err="1" smtClean="0"/>
                        <a:t>Detection</a:t>
                      </a:r>
                      <a:r>
                        <a:rPr lang="tr-TR" sz="1400" baseline="0" dirty="0" smtClean="0"/>
                        <a:t> ) </a:t>
                      </a:r>
                    </a:p>
                    <a:p>
                      <a:r>
                        <a:rPr lang="tr-TR" sz="1400" dirty="0" smtClean="0"/>
                        <a:t>+ </a:t>
                      </a:r>
                    </a:p>
                    <a:p>
                      <a:r>
                        <a:rPr lang="tr-TR" sz="1400" dirty="0" err="1" smtClean="0"/>
                        <a:t>Regression</a:t>
                      </a:r>
                      <a:r>
                        <a:rPr lang="tr-TR" sz="1400" dirty="0" smtClean="0"/>
                        <a:t>. ( </a:t>
                      </a:r>
                      <a:r>
                        <a:rPr lang="tr-TR" sz="1400" dirty="0" err="1" smtClean="0"/>
                        <a:t>Parameter</a:t>
                      </a:r>
                      <a:r>
                        <a:rPr lang="tr-TR" sz="1400" dirty="0" smtClean="0"/>
                        <a:t> </a:t>
                      </a:r>
                      <a:r>
                        <a:rPr lang="tr-TR" sz="1400" dirty="0" err="1" smtClean="0"/>
                        <a:t>Estimation</a:t>
                      </a:r>
                      <a:r>
                        <a:rPr lang="tr-TR" sz="1400" baseline="0" dirty="0" smtClean="0"/>
                        <a:t> )</a:t>
                      </a:r>
                      <a:endParaRPr lang="tr-TR" sz="1400" dirty="0" smtClean="0"/>
                    </a:p>
                    <a:p>
                      <a:endParaRPr lang="tr-TR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400" dirty="0" smtClean="0"/>
                        <a:t>5 </a:t>
                      </a:r>
                      <a:r>
                        <a:rPr lang="tr-TR" sz="1400" dirty="0" err="1" smtClean="0"/>
                        <a:t>DoF</a:t>
                      </a:r>
                      <a:r>
                        <a:rPr lang="tr-TR" sz="1400" baseline="0" dirty="0" smtClean="0"/>
                        <a:t> </a:t>
                      </a:r>
                      <a:r>
                        <a:rPr lang="tr-TR" sz="1400" baseline="0" dirty="0" err="1" smtClean="0"/>
                        <a:t>grasping</a:t>
                      </a:r>
                      <a:r>
                        <a:rPr lang="tr-TR" sz="1400" baseline="0" dirty="0" smtClean="0"/>
                        <a:t> </a:t>
                      </a:r>
                      <a:r>
                        <a:rPr lang="tr-TR" sz="1400" baseline="0" dirty="0" err="1" smtClean="0"/>
                        <a:t>rectangle</a:t>
                      </a:r>
                      <a:r>
                        <a:rPr lang="tr-TR" sz="1400" baseline="0" dirty="0" smtClean="0"/>
                        <a:t> </a:t>
                      </a:r>
                      <a:r>
                        <a:rPr lang="tr-TR" sz="1400" baseline="0" dirty="0" err="1" smtClean="0"/>
                        <a:t>parameter</a:t>
                      </a:r>
                      <a:endParaRPr lang="tr-TR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dirty="0" err="1" smtClean="0"/>
                        <a:t>Mean</a:t>
                      </a:r>
                      <a:r>
                        <a:rPr lang="tr-TR" sz="1400" dirty="0" smtClean="0"/>
                        <a:t> </a:t>
                      </a:r>
                      <a:r>
                        <a:rPr lang="tr-TR" sz="1400" dirty="0" err="1" smtClean="0"/>
                        <a:t>squared</a:t>
                      </a:r>
                      <a:r>
                        <a:rPr lang="tr-TR" sz="1400" dirty="0" smtClean="0"/>
                        <a:t> </a:t>
                      </a:r>
                      <a:r>
                        <a:rPr lang="tr-TR" sz="1400" dirty="0" err="1" smtClean="0"/>
                        <a:t>error</a:t>
                      </a:r>
                      <a:r>
                        <a:rPr lang="tr-TR" sz="1400" baseline="0" dirty="0" smtClean="0"/>
                        <a:t> </a:t>
                      </a:r>
                      <a:r>
                        <a:rPr lang="tr-TR" sz="1400" baseline="0" dirty="0" err="1" smtClean="0"/>
                        <a:t>over</a:t>
                      </a:r>
                      <a:r>
                        <a:rPr lang="tr-TR" sz="1400" baseline="0" dirty="0" smtClean="0"/>
                        <a:t> </a:t>
                      </a:r>
                      <a:r>
                        <a:rPr lang="tr-TR" sz="1400" baseline="0" dirty="0" err="1" smtClean="0"/>
                        <a:t>all</a:t>
                      </a:r>
                      <a:r>
                        <a:rPr lang="tr-TR" sz="1400" baseline="0" dirty="0" smtClean="0"/>
                        <a:t> </a:t>
                      </a:r>
                      <a:r>
                        <a:rPr lang="tr-TR" sz="1400" baseline="0" dirty="0" err="1" smtClean="0"/>
                        <a:t>possible</a:t>
                      </a:r>
                      <a:r>
                        <a:rPr lang="tr-TR" sz="1400" baseline="0" dirty="0" smtClean="0"/>
                        <a:t> </a:t>
                      </a:r>
                      <a:r>
                        <a:rPr lang="tr-TR" sz="1400" baseline="0" dirty="0" err="1" smtClean="0"/>
                        <a:t>positively</a:t>
                      </a:r>
                      <a:r>
                        <a:rPr lang="tr-TR" sz="1400" baseline="0" dirty="0" smtClean="0"/>
                        <a:t> </a:t>
                      </a:r>
                      <a:r>
                        <a:rPr lang="tr-TR" sz="1400" baseline="0" dirty="0" err="1" smtClean="0"/>
                        <a:t>annotated</a:t>
                      </a:r>
                      <a:r>
                        <a:rPr lang="tr-TR" sz="1400" baseline="0" dirty="0" smtClean="0"/>
                        <a:t> </a:t>
                      </a:r>
                      <a:r>
                        <a:rPr lang="tr-TR" sz="1400" baseline="0" dirty="0" err="1" smtClean="0"/>
                        <a:t>grasps</a:t>
                      </a:r>
                      <a:r>
                        <a:rPr lang="tr-TR" sz="1400" baseline="0" dirty="0" smtClean="0"/>
                        <a:t>.</a:t>
                      </a:r>
                      <a:endParaRPr lang="tr-TR" sz="1400" dirty="0" smtClean="0"/>
                    </a:p>
                    <a:p>
                      <a:endParaRPr lang="tr-TR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1227844">
                <a:tc>
                  <a:txBody>
                    <a:bodyPr/>
                    <a:lstStyle/>
                    <a:p>
                      <a:r>
                        <a:rPr lang="tr-TR" sz="1400" b="1" dirty="0" err="1" smtClean="0"/>
                        <a:t>DeepGrasp</a:t>
                      </a:r>
                      <a:endParaRPr lang="tr-TR" sz="1400" b="1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400" b="1" dirty="0" err="1" smtClean="0"/>
                        <a:t>Automatized</a:t>
                      </a:r>
                      <a:r>
                        <a:rPr lang="tr-TR" sz="1400" b="1" dirty="0" smtClean="0"/>
                        <a:t> </a:t>
                      </a:r>
                      <a:r>
                        <a:rPr lang="tr-TR" sz="1400" b="1" dirty="0" err="1" smtClean="0"/>
                        <a:t>Simulation</a:t>
                      </a:r>
                      <a:endParaRPr lang="tr-TR" sz="1400" b="1" dirty="0" smtClean="0"/>
                    </a:p>
                    <a:p>
                      <a:r>
                        <a:rPr lang="tr-TR" sz="1400" b="1" dirty="0" smtClean="0"/>
                        <a:t>Data</a:t>
                      </a:r>
                      <a:endParaRPr lang="tr-TR" sz="1400" b="1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400" dirty="0" smtClean="0"/>
                        <a:t>RGB</a:t>
                      </a:r>
                      <a:endParaRPr lang="tr-TR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400" b="1" dirty="0" err="1" smtClean="0"/>
                        <a:t>Regression</a:t>
                      </a:r>
                      <a:r>
                        <a:rPr lang="tr-TR" sz="1400" b="1" baseline="0" dirty="0" smtClean="0"/>
                        <a:t> of 5 </a:t>
                      </a:r>
                      <a:r>
                        <a:rPr lang="tr-TR" sz="1400" b="1" baseline="0" dirty="0" err="1" smtClean="0"/>
                        <a:t>parameters</a:t>
                      </a:r>
                      <a:r>
                        <a:rPr lang="tr-TR" sz="1400" b="1" baseline="0" dirty="0" smtClean="0"/>
                        <a:t> of </a:t>
                      </a:r>
                      <a:r>
                        <a:rPr lang="tr-TR" sz="1400" b="1" baseline="0" dirty="0" err="1" smtClean="0"/>
                        <a:t>grasping</a:t>
                      </a:r>
                      <a:r>
                        <a:rPr lang="tr-TR" sz="1400" b="1" baseline="0" dirty="0" smtClean="0"/>
                        <a:t> </a:t>
                      </a:r>
                      <a:r>
                        <a:rPr lang="tr-TR" sz="1400" b="1" baseline="0" dirty="0" err="1" smtClean="0"/>
                        <a:t>rectangle</a:t>
                      </a:r>
                      <a:r>
                        <a:rPr lang="tr-TR" sz="1400" b="1" baseline="0" dirty="0" smtClean="0"/>
                        <a:t>. Select </a:t>
                      </a:r>
                      <a:r>
                        <a:rPr lang="tr-TR" sz="1400" b="1" baseline="0" dirty="0" err="1" smtClean="0"/>
                        <a:t>the</a:t>
                      </a:r>
                      <a:r>
                        <a:rPr lang="tr-TR" sz="1400" b="1" baseline="0" dirty="0" smtClean="0"/>
                        <a:t> </a:t>
                      </a:r>
                      <a:r>
                        <a:rPr lang="tr-TR" sz="1400" b="1" baseline="0" dirty="0" err="1" smtClean="0"/>
                        <a:t>closest</a:t>
                      </a:r>
                      <a:r>
                        <a:rPr lang="tr-TR" sz="1400" b="1" baseline="0" dirty="0" smtClean="0"/>
                        <a:t> </a:t>
                      </a:r>
                      <a:r>
                        <a:rPr lang="tr-TR" sz="1400" b="1" baseline="0" dirty="0" err="1" smtClean="0"/>
                        <a:t>ground</a:t>
                      </a:r>
                      <a:r>
                        <a:rPr lang="tr-TR" sz="1400" b="1" baseline="0" dirty="0" smtClean="0"/>
                        <a:t> </a:t>
                      </a:r>
                      <a:r>
                        <a:rPr lang="tr-TR" sz="1400" b="1" baseline="0" dirty="0" err="1" smtClean="0"/>
                        <a:t>truth</a:t>
                      </a:r>
                      <a:r>
                        <a:rPr lang="tr-TR" sz="1400" b="1" baseline="0" dirty="0" smtClean="0"/>
                        <a:t> </a:t>
                      </a:r>
                      <a:r>
                        <a:rPr lang="tr-TR" sz="1400" b="1" baseline="0" dirty="0" err="1" smtClean="0"/>
                        <a:t>for</a:t>
                      </a:r>
                      <a:r>
                        <a:rPr lang="tr-TR" sz="1400" b="1" baseline="0" dirty="0" smtClean="0"/>
                        <a:t> </a:t>
                      </a:r>
                      <a:r>
                        <a:rPr lang="tr-TR" sz="1400" b="1" baseline="0" dirty="0" err="1" smtClean="0"/>
                        <a:t>loss</a:t>
                      </a:r>
                      <a:r>
                        <a:rPr lang="tr-TR" sz="1400" b="1" baseline="0" dirty="0" smtClean="0"/>
                        <a:t>, w.r.t </a:t>
                      </a:r>
                      <a:r>
                        <a:rPr lang="tr-TR" sz="1400" b="1" i="1" baseline="0" dirty="0" err="1" smtClean="0"/>
                        <a:t>IoU</a:t>
                      </a:r>
                      <a:r>
                        <a:rPr lang="tr-TR" sz="1400" b="1" i="1" baseline="0" dirty="0" smtClean="0"/>
                        <a:t> </a:t>
                      </a:r>
                      <a:r>
                        <a:rPr lang="tr-TR" sz="1400" b="1" i="1" baseline="0" dirty="0" err="1" smtClean="0"/>
                        <a:t>loss</a:t>
                      </a:r>
                      <a:endParaRPr lang="tr-TR" sz="1400" b="1" i="1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 smtClean="0"/>
                        <a:t>5 </a:t>
                      </a:r>
                      <a:r>
                        <a:rPr lang="tr-TR" sz="1400" b="1" dirty="0" err="1" smtClean="0"/>
                        <a:t>DoF</a:t>
                      </a:r>
                      <a:r>
                        <a:rPr lang="tr-TR" sz="1400" b="1" baseline="0" dirty="0" smtClean="0"/>
                        <a:t> </a:t>
                      </a:r>
                      <a:r>
                        <a:rPr lang="tr-TR" sz="1400" b="1" baseline="0" dirty="0" err="1" smtClean="0"/>
                        <a:t>grasping</a:t>
                      </a:r>
                      <a:r>
                        <a:rPr lang="tr-TR" sz="1400" b="1" baseline="0" dirty="0" smtClean="0"/>
                        <a:t> </a:t>
                      </a:r>
                      <a:r>
                        <a:rPr lang="tr-TR" sz="1400" b="1" baseline="0" dirty="0" err="1" smtClean="0"/>
                        <a:t>rectangle</a:t>
                      </a:r>
                      <a:r>
                        <a:rPr lang="tr-TR" sz="1400" b="1" baseline="0" dirty="0" smtClean="0"/>
                        <a:t> </a:t>
                      </a:r>
                      <a:r>
                        <a:rPr lang="tr-TR" sz="1400" b="1" baseline="0" dirty="0" err="1" smtClean="0"/>
                        <a:t>parameter</a:t>
                      </a:r>
                      <a:endParaRPr lang="tr-TR" sz="1400" b="1" dirty="0" smtClean="0"/>
                    </a:p>
                    <a:p>
                      <a:endParaRPr lang="tr-TR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400" b="1" dirty="0" err="1" smtClean="0"/>
                        <a:t>IoU</a:t>
                      </a:r>
                      <a:r>
                        <a:rPr lang="tr-TR" sz="1400" b="1" dirty="0" smtClean="0"/>
                        <a:t> </a:t>
                      </a:r>
                      <a:r>
                        <a:rPr lang="tr-TR" sz="1400" b="1" baseline="0" dirty="0" err="1" smtClean="0"/>
                        <a:t>Loss</a:t>
                      </a:r>
                      <a:r>
                        <a:rPr lang="tr-TR" sz="1400" b="1" baseline="0" dirty="0" smtClean="0"/>
                        <a:t> w.r.t </a:t>
                      </a:r>
                      <a:r>
                        <a:rPr lang="tr-TR" sz="1400" b="1" baseline="0" dirty="0" err="1" smtClean="0"/>
                        <a:t>nearest</a:t>
                      </a:r>
                      <a:r>
                        <a:rPr lang="tr-TR" sz="1400" b="1" baseline="0" dirty="0" smtClean="0"/>
                        <a:t> </a:t>
                      </a:r>
                      <a:r>
                        <a:rPr lang="tr-TR" sz="1400" b="1" baseline="0" dirty="0" err="1" smtClean="0"/>
                        <a:t>ground</a:t>
                      </a:r>
                      <a:r>
                        <a:rPr lang="tr-TR" sz="1400" b="1" baseline="0" dirty="0" smtClean="0"/>
                        <a:t> </a:t>
                      </a:r>
                      <a:r>
                        <a:rPr lang="tr-TR" sz="1400" b="1" baseline="0" dirty="0" err="1" smtClean="0"/>
                        <a:t>truth</a:t>
                      </a:r>
                      <a:endParaRPr lang="tr-TR" sz="1400" b="1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333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57" y="609600"/>
            <a:ext cx="3812703" cy="970450"/>
          </a:xfrm>
        </p:spPr>
        <p:txBody>
          <a:bodyPr>
            <a:normAutofit fontScale="90000"/>
          </a:bodyPr>
          <a:lstStyle/>
          <a:p>
            <a:r>
              <a:rPr lang="tr-TR" dirty="0" err="1" smtClean="0"/>
              <a:t>Lenz</a:t>
            </a:r>
            <a:r>
              <a:rPr lang="tr-TR" dirty="0" smtClean="0"/>
              <a:t> et.al. 2015[4]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796" y="1580050"/>
            <a:ext cx="11161240" cy="2569030"/>
          </a:xfrm>
        </p:spPr>
        <p:txBody>
          <a:bodyPr>
            <a:normAutofit/>
          </a:bodyPr>
          <a:lstStyle/>
          <a:p>
            <a:r>
              <a:rPr lang="tr-TR" dirty="0" smtClean="0"/>
              <a:t>A </a:t>
            </a:r>
            <a:r>
              <a:rPr lang="tr-TR" dirty="0" err="1" smtClean="0"/>
              <a:t>cascaded</a:t>
            </a:r>
            <a:r>
              <a:rPr lang="tr-TR" dirty="0" smtClean="0"/>
              <a:t> model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rank</a:t>
            </a:r>
            <a:r>
              <a:rPr lang="tr-TR" dirty="0" smtClean="0"/>
              <a:t> </a:t>
            </a:r>
            <a:r>
              <a:rPr lang="tr-TR" dirty="0" err="1" smtClean="0">
                <a:solidFill>
                  <a:srgbClr val="FFFF00"/>
                </a:solidFill>
              </a:rPr>
              <a:t>all</a:t>
            </a:r>
            <a:r>
              <a:rPr lang="tr-TR" dirty="0" smtClean="0">
                <a:solidFill>
                  <a:srgbClr val="FFFF00"/>
                </a:solidFill>
              </a:rPr>
              <a:t> </a:t>
            </a:r>
            <a:r>
              <a:rPr lang="tr-TR" dirty="0" err="1" smtClean="0">
                <a:solidFill>
                  <a:srgbClr val="FFFF00"/>
                </a:solidFill>
              </a:rPr>
              <a:t>candidate</a:t>
            </a:r>
            <a:r>
              <a:rPr lang="tr-TR" dirty="0" smtClean="0">
                <a:solidFill>
                  <a:srgbClr val="FFFF00"/>
                </a:solidFill>
              </a:rPr>
              <a:t> </a:t>
            </a:r>
            <a:r>
              <a:rPr lang="tr-TR" dirty="0" err="1" smtClean="0">
                <a:solidFill>
                  <a:srgbClr val="FFFF00"/>
                </a:solidFill>
              </a:rPr>
              <a:t>grasps</a:t>
            </a:r>
            <a:r>
              <a:rPr lang="tr-TR" dirty="0" smtClean="0">
                <a:solidFill>
                  <a:srgbClr val="FFFF00"/>
                </a:solidFill>
              </a:rPr>
              <a:t>, </a:t>
            </a:r>
            <a:r>
              <a:rPr lang="tr-TR" dirty="0" err="1" smtClean="0">
                <a:solidFill>
                  <a:srgbClr val="FFFF00"/>
                </a:solidFill>
              </a:rPr>
              <a:t>selecting</a:t>
            </a:r>
            <a:r>
              <a:rPr lang="tr-TR" dirty="0" smtClean="0">
                <a:solidFill>
                  <a:srgbClr val="FFFF00"/>
                </a:solidFill>
              </a:rPr>
              <a:t> </a:t>
            </a:r>
            <a:r>
              <a:rPr lang="tr-TR" dirty="0" err="1" smtClean="0">
                <a:solidFill>
                  <a:srgbClr val="FFFF00"/>
                </a:solidFill>
              </a:rPr>
              <a:t>the</a:t>
            </a:r>
            <a:r>
              <a:rPr lang="tr-TR" dirty="0" smtClean="0">
                <a:solidFill>
                  <a:srgbClr val="FFFF00"/>
                </a:solidFill>
              </a:rPr>
              <a:t> </a:t>
            </a:r>
            <a:r>
              <a:rPr lang="tr-TR" dirty="0" err="1" smtClean="0">
                <a:solidFill>
                  <a:srgbClr val="FFFF00"/>
                </a:solidFill>
              </a:rPr>
              <a:t>best</a:t>
            </a:r>
            <a:r>
              <a:rPr lang="tr-TR" dirty="0" smtClean="0">
                <a:solidFill>
                  <a:srgbClr val="FFFF00"/>
                </a:solidFill>
              </a:rPr>
              <a:t> </a:t>
            </a:r>
            <a:r>
              <a:rPr lang="tr-TR" dirty="0" err="1" smtClean="0">
                <a:solidFill>
                  <a:srgbClr val="FFFF00"/>
                </a:solidFill>
              </a:rPr>
              <a:t>among</a:t>
            </a:r>
            <a:r>
              <a:rPr lang="tr-TR" dirty="0" smtClean="0">
                <a:solidFill>
                  <a:srgbClr val="FFFF00"/>
                </a:solidFill>
              </a:rPr>
              <a:t> </a:t>
            </a:r>
            <a:r>
              <a:rPr lang="tr-TR" dirty="0" err="1" smtClean="0">
                <a:solidFill>
                  <a:srgbClr val="FFFF00"/>
                </a:solidFill>
              </a:rPr>
              <a:t>them</a:t>
            </a:r>
            <a:r>
              <a:rPr lang="tr-TR" dirty="0" smtClean="0">
                <a:solidFill>
                  <a:srgbClr val="FFFF00"/>
                </a:solidFill>
              </a:rPr>
              <a:t>.</a:t>
            </a:r>
          </a:p>
          <a:p>
            <a:r>
              <a:rPr lang="tr-TR" dirty="0" smtClean="0">
                <a:solidFill>
                  <a:srgbClr val="FFFF00"/>
                </a:solidFill>
              </a:rPr>
              <a:t>Human </a:t>
            </a:r>
            <a:r>
              <a:rPr lang="tr-TR" dirty="0" err="1" smtClean="0">
                <a:solidFill>
                  <a:srgbClr val="FFFF00"/>
                </a:solidFill>
              </a:rPr>
              <a:t>labelled</a:t>
            </a:r>
            <a:r>
              <a:rPr lang="tr-TR" dirty="0" smtClean="0">
                <a:solidFill>
                  <a:srgbClr val="FFFF00"/>
                </a:solidFill>
              </a:rPr>
              <a:t> </a:t>
            </a:r>
          </a:p>
          <a:p>
            <a:r>
              <a:rPr lang="tr-TR" dirty="0" err="1" smtClean="0">
                <a:solidFill>
                  <a:srgbClr val="FFFF00"/>
                </a:solidFill>
              </a:rPr>
              <a:t>Depends</a:t>
            </a:r>
            <a:r>
              <a:rPr lang="tr-TR" dirty="0" smtClean="0">
                <a:solidFill>
                  <a:srgbClr val="FFFF00"/>
                </a:solidFill>
              </a:rPr>
              <a:t> on </a:t>
            </a:r>
            <a:r>
              <a:rPr lang="tr-TR" dirty="0" err="1" smtClean="0">
                <a:solidFill>
                  <a:srgbClr val="FFFF00"/>
                </a:solidFill>
              </a:rPr>
              <a:t>trials</a:t>
            </a:r>
            <a:r>
              <a:rPr lang="tr-TR" dirty="0" smtClean="0">
                <a:solidFill>
                  <a:srgbClr val="FFFF00"/>
                </a:solidFill>
              </a:rPr>
              <a:t> </a:t>
            </a:r>
            <a:r>
              <a:rPr lang="tr-TR" dirty="0" err="1" smtClean="0">
                <a:solidFill>
                  <a:srgbClr val="FFFF00"/>
                </a:solidFill>
              </a:rPr>
              <a:t>for</a:t>
            </a:r>
            <a:r>
              <a:rPr lang="tr-TR" dirty="0" smtClean="0">
                <a:solidFill>
                  <a:srgbClr val="FFFF00"/>
                </a:solidFill>
              </a:rPr>
              <a:t> </a:t>
            </a:r>
            <a:r>
              <a:rPr lang="tr-TR" dirty="0" err="1" smtClean="0">
                <a:solidFill>
                  <a:srgbClr val="FFFF00"/>
                </a:solidFill>
              </a:rPr>
              <a:t>each</a:t>
            </a:r>
            <a:r>
              <a:rPr lang="tr-TR" dirty="0" smtClean="0">
                <a:solidFill>
                  <a:srgbClr val="FFFF00"/>
                </a:solidFill>
              </a:rPr>
              <a:t> </a:t>
            </a:r>
            <a:r>
              <a:rPr lang="tr-TR" dirty="0" err="1" smtClean="0">
                <a:solidFill>
                  <a:srgbClr val="FFFF00"/>
                </a:solidFill>
              </a:rPr>
              <a:t>object</a:t>
            </a:r>
            <a:r>
              <a:rPr lang="tr-TR" dirty="0" smtClean="0">
                <a:solidFill>
                  <a:srgbClr val="FFFF00"/>
                </a:solidFill>
              </a:rPr>
              <a:t> </a:t>
            </a:r>
            <a:r>
              <a:rPr lang="tr-TR" dirty="0" err="1" smtClean="0">
                <a:solidFill>
                  <a:srgbClr val="FFFF00"/>
                </a:solidFill>
              </a:rPr>
              <a:t>to</a:t>
            </a:r>
            <a:r>
              <a:rPr lang="tr-TR" dirty="0" smtClean="0">
                <a:solidFill>
                  <a:srgbClr val="FFFF00"/>
                </a:solidFill>
              </a:rPr>
              <a:t> </a:t>
            </a:r>
            <a:r>
              <a:rPr lang="tr-TR" dirty="0" err="1" smtClean="0">
                <a:solidFill>
                  <a:srgbClr val="FFFF00"/>
                </a:solidFill>
              </a:rPr>
              <a:t>decide</a:t>
            </a:r>
            <a:r>
              <a:rPr lang="tr-TR" dirty="0" smtClean="0">
                <a:solidFill>
                  <a:srgbClr val="FFFF00"/>
                </a:solidFill>
              </a:rPr>
              <a:t> fail </a:t>
            </a:r>
            <a:r>
              <a:rPr lang="tr-TR" dirty="0" err="1" smtClean="0">
                <a:solidFill>
                  <a:srgbClr val="FFFF00"/>
                </a:solidFill>
              </a:rPr>
              <a:t>or</a:t>
            </a:r>
            <a:r>
              <a:rPr lang="tr-TR" dirty="0" smtClean="0">
                <a:solidFill>
                  <a:srgbClr val="FFFF00"/>
                </a:solidFill>
              </a:rPr>
              <a:t> not</a:t>
            </a:r>
          </a:p>
          <a:p>
            <a:r>
              <a:rPr lang="tr-TR" dirty="0" err="1" smtClean="0">
                <a:solidFill>
                  <a:srgbClr val="FFFF00"/>
                </a:solidFill>
              </a:rPr>
              <a:t>All</a:t>
            </a:r>
            <a:r>
              <a:rPr lang="tr-TR" dirty="0" smtClean="0">
                <a:solidFill>
                  <a:srgbClr val="FFFF00"/>
                </a:solidFill>
              </a:rPr>
              <a:t> </a:t>
            </a:r>
            <a:r>
              <a:rPr lang="tr-TR" dirty="0" err="1" smtClean="0">
                <a:solidFill>
                  <a:srgbClr val="FFFF00"/>
                </a:solidFill>
              </a:rPr>
              <a:t>grasping</a:t>
            </a:r>
            <a:r>
              <a:rPr lang="tr-TR" dirty="0" smtClean="0">
                <a:solidFill>
                  <a:srgbClr val="FFFF00"/>
                </a:solidFill>
              </a:rPr>
              <a:t> </a:t>
            </a:r>
            <a:r>
              <a:rPr lang="tr-TR" dirty="0" err="1" smtClean="0">
                <a:solidFill>
                  <a:srgbClr val="FFFF00"/>
                </a:solidFill>
              </a:rPr>
              <a:t>regions</a:t>
            </a:r>
            <a:r>
              <a:rPr lang="tr-TR" dirty="0" smtClean="0">
                <a:solidFill>
                  <a:srgbClr val="FFFF00"/>
                </a:solidFill>
              </a:rPr>
              <a:t> </a:t>
            </a:r>
            <a:r>
              <a:rPr lang="tr-TR" dirty="0" err="1" smtClean="0">
                <a:solidFill>
                  <a:srgbClr val="FFFF00"/>
                </a:solidFill>
              </a:rPr>
              <a:t>have</a:t>
            </a:r>
            <a:r>
              <a:rPr lang="tr-TR" dirty="0" smtClean="0">
                <a:solidFill>
                  <a:srgbClr val="FFFF00"/>
                </a:solidFill>
              </a:rPr>
              <a:t> </a:t>
            </a:r>
            <a:r>
              <a:rPr lang="tr-TR" dirty="0" err="1" smtClean="0">
                <a:solidFill>
                  <a:srgbClr val="FFFF00"/>
                </a:solidFill>
              </a:rPr>
              <a:t>the</a:t>
            </a:r>
            <a:r>
              <a:rPr lang="tr-TR" dirty="0" smtClean="0">
                <a:solidFill>
                  <a:srgbClr val="FFFF00"/>
                </a:solidFill>
              </a:rPr>
              <a:t> </a:t>
            </a:r>
            <a:r>
              <a:rPr lang="tr-TR" dirty="0" err="1" smtClean="0">
                <a:solidFill>
                  <a:srgbClr val="FFFF00"/>
                </a:solidFill>
              </a:rPr>
              <a:t>same</a:t>
            </a:r>
            <a:r>
              <a:rPr lang="tr-TR" dirty="0" smtClean="0">
                <a:solidFill>
                  <a:srgbClr val="FFFF00"/>
                </a:solidFill>
              </a:rPr>
              <a:t> size</a:t>
            </a:r>
          </a:p>
          <a:p>
            <a:r>
              <a:rPr lang="tr-TR" dirty="0" err="1" smtClean="0">
                <a:solidFill>
                  <a:srgbClr val="FFFF00"/>
                </a:solidFill>
              </a:rPr>
              <a:t>Does</a:t>
            </a:r>
            <a:r>
              <a:rPr lang="tr-TR" dirty="0" smtClean="0">
                <a:solidFill>
                  <a:srgbClr val="FFFF00"/>
                </a:solidFill>
              </a:rPr>
              <a:t> not </a:t>
            </a:r>
            <a:r>
              <a:rPr lang="tr-TR" dirty="0" err="1" smtClean="0">
                <a:solidFill>
                  <a:srgbClr val="FFFF00"/>
                </a:solidFill>
              </a:rPr>
              <a:t>give</a:t>
            </a:r>
            <a:r>
              <a:rPr lang="tr-TR" dirty="0" smtClean="0">
                <a:solidFill>
                  <a:srgbClr val="FFFF00"/>
                </a:solidFill>
              </a:rPr>
              <a:t> </a:t>
            </a:r>
            <a:r>
              <a:rPr lang="tr-TR" dirty="0" err="1" smtClean="0">
                <a:solidFill>
                  <a:srgbClr val="FFFF00"/>
                </a:solidFill>
              </a:rPr>
              <a:t>any</a:t>
            </a:r>
            <a:r>
              <a:rPr lang="tr-TR" dirty="0" smtClean="0">
                <a:solidFill>
                  <a:srgbClr val="FFFF00"/>
                </a:solidFill>
              </a:rPr>
              <a:t> </a:t>
            </a:r>
            <a:r>
              <a:rPr lang="tr-TR" dirty="0" err="1" smtClean="0">
                <a:solidFill>
                  <a:srgbClr val="FFFF00"/>
                </a:solidFill>
              </a:rPr>
              <a:t>other</a:t>
            </a:r>
            <a:r>
              <a:rPr lang="tr-TR" dirty="0" smtClean="0">
                <a:solidFill>
                  <a:srgbClr val="FFFF00"/>
                </a:solidFill>
              </a:rPr>
              <a:t> </a:t>
            </a:r>
            <a:r>
              <a:rPr lang="tr-TR" dirty="0" err="1" smtClean="0">
                <a:solidFill>
                  <a:srgbClr val="FFFF00"/>
                </a:solidFill>
              </a:rPr>
              <a:t>grasping</a:t>
            </a:r>
            <a:r>
              <a:rPr lang="tr-TR" dirty="0" smtClean="0">
                <a:solidFill>
                  <a:srgbClr val="FFFF00"/>
                </a:solidFill>
              </a:rPr>
              <a:t> </a:t>
            </a:r>
            <a:r>
              <a:rPr lang="tr-TR" dirty="0" err="1" smtClean="0">
                <a:solidFill>
                  <a:srgbClr val="FFFF00"/>
                </a:solidFill>
              </a:rPr>
              <a:t>position</a:t>
            </a:r>
            <a:r>
              <a:rPr lang="tr-TR" dirty="0" smtClean="0">
                <a:solidFill>
                  <a:srgbClr val="FFFF00"/>
                </a:solidFill>
              </a:rPr>
              <a:t> </a:t>
            </a:r>
            <a:r>
              <a:rPr lang="tr-TR" dirty="0" err="1" smtClean="0">
                <a:solidFill>
                  <a:srgbClr val="FFFF00"/>
                </a:solidFill>
              </a:rPr>
              <a:t>other</a:t>
            </a:r>
            <a:r>
              <a:rPr lang="tr-TR" dirty="0" smtClean="0">
                <a:solidFill>
                  <a:srgbClr val="FFFF00"/>
                </a:solidFill>
              </a:rPr>
              <a:t> </a:t>
            </a:r>
            <a:r>
              <a:rPr lang="tr-TR" dirty="0" err="1" smtClean="0">
                <a:solidFill>
                  <a:srgbClr val="FFFF00"/>
                </a:solidFill>
              </a:rPr>
              <a:t>than</a:t>
            </a:r>
            <a:r>
              <a:rPr lang="tr-TR" dirty="0" smtClean="0">
                <a:solidFill>
                  <a:srgbClr val="FFFF00"/>
                </a:solidFill>
              </a:rPr>
              <a:t> </a:t>
            </a:r>
            <a:r>
              <a:rPr lang="tr-TR" dirty="0" err="1" smtClean="0">
                <a:solidFill>
                  <a:srgbClr val="FFFF00"/>
                </a:solidFill>
              </a:rPr>
              <a:t>what</a:t>
            </a:r>
            <a:r>
              <a:rPr lang="tr-TR" dirty="0" smtClean="0">
                <a:solidFill>
                  <a:srgbClr val="FFFF00"/>
                </a:solidFill>
              </a:rPr>
              <a:t> </a:t>
            </a:r>
            <a:r>
              <a:rPr lang="tr-TR" dirty="0" err="1" smtClean="0">
                <a:solidFill>
                  <a:srgbClr val="FFFF00"/>
                </a:solidFill>
              </a:rPr>
              <a:t>heuristics</a:t>
            </a:r>
            <a:r>
              <a:rPr lang="tr-TR" dirty="0" smtClean="0">
                <a:solidFill>
                  <a:srgbClr val="FFFF00"/>
                </a:solidFill>
              </a:rPr>
              <a:t> </a:t>
            </a:r>
            <a:r>
              <a:rPr lang="tr-TR" dirty="0" err="1" smtClean="0">
                <a:solidFill>
                  <a:srgbClr val="FFFF00"/>
                </a:solidFill>
              </a:rPr>
              <a:t>gave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3" y="4221088"/>
            <a:ext cx="120777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9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780" y="476672"/>
            <a:ext cx="5170210" cy="970450"/>
          </a:xfrm>
        </p:spPr>
        <p:txBody>
          <a:bodyPr/>
          <a:lstStyle/>
          <a:p>
            <a:r>
              <a:rPr lang="tr-TR" dirty="0" err="1" smtClean="0"/>
              <a:t>Redmon</a:t>
            </a:r>
            <a:r>
              <a:rPr lang="tr-TR" dirty="0" smtClean="0"/>
              <a:t> </a:t>
            </a:r>
            <a:r>
              <a:rPr lang="tr-TR" dirty="0"/>
              <a:t>et.al. </a:t>
            </a:r>
            <a:r>
              <a:rPr lang="tr-TR" dirty="0" smtClean="0"/>
              <a:t>2016[5]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dirty="0" err="1" smtClean="0"/>
              <a:t>Creates</a:t>
            </a:r>
            <a:r>
              <a:rPr lang="tr-TR" dirty="0" smtClean="0"/>
              <a:t> </a:t>
            </a:r>
            <a:r>
              <a:rPr lang="tr-TR" dirty="0" err="1" smtClean="0"/>
              <a:t>regression</a:t>
            </a:r>
            <a:r>
              <a:rPr lang="tr-TR" dirty="0" smtClean="0"/>
              <a:t> </a:t>
            </a:r>
            <a:r>
              <a:rPr lang="tr-TR" dirty="0" err="1" smtClean="0"/>
              <a:t>parameters</a:t>
            </a:r>
            <a:r>
              <a:rPr lang="tr-TR" dirty="0" smtClean="0"/>
              <a:t> </a:t>
            </a:r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object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be </a:t>
            </a:r>
            <a:r>
              <a:rPr lang="tr-TR" dirty="0" err="1" smtClean="0"/>
              <a:t>grasped</a:t>
            </a:r>
            <a:endParaRPr lang="tr-TR" dirty="0" smtClean="0"/>
          </a:p>
          <a:p>
            <a:endParaRPr lang="tr-TR" dirty="0">
              <a:solidFill>
                <a:srgbClr val="FFFF00"/>
              </a:solidFill>
            </a:endParaRPr>
          </a:p>
          <a:p>
            <a:r>
              <a:rPr lang="tr-TR" dirty="0" err="1" smtClean="0">
                <a:solidFill>
                  <a:srgbClr val="FFFF00"/>
                </a:solidFill>
              </a:rPr>
              <a:t>Uses</a:t>
            </a:r>
            <a:r>
              <a:rPr lang="tr-TR" dirty="0" smtClean="0">
                <a:solidFill>
                  <a:srgbClr val="FFFF00"/>
                </a:solidFill>
              </a:rPr>
              <a:t> MSE </a:t>
            </a:r>
            <a:r>
              <a:rPr lang="tr-TR" dirty="0" err="1" smtClean="0">
                <a:solidFill>
                  <a:srgbClr val="FFFF00"/>
                </a:solidFill>
              </a:rPr>
              <a:t>for</a:t>
            </a:r>
            <a:r>
              <a:rPr lang="tr-TR" dirty="0" smtClean="0">
                <a:solidFill>
                  <a:srgbClr val="FFFF00"/>
                </a:solidFill>
              </a:rPr>
              <a:t> </a:t>
            </a:r>
            <a:r>
              <a:rPr lang="tr-TR" dirty="0" err="1" smtClean="0">
                <a:solidFill>
                  <a:srgbClr val="FFFF00"/>
                </a:solidFill>
              </a:rPr>
              <a:t>the</a:t>
            </a:r>
            <a:r>
              <a:rPr lang="tr-TR" dirty="0" smtClean="0">
                <a:solidFill>
                  <a:srgbClr val="FFFF00"/>
                </a:solidFill>
              </a:rPr>
              <a:t> </a:t>
            </a:r>
            <a:r>
              <a:rPr lang="tr-TR" dirty="0" err="1" smtClean="0">
                <a:solidFill>
                  <a:srgbClr val="FFFF00"/>
                </a:solidFill>
              </a:rPr>
              <a:t>loss</a:t>
            </a:r>
            <a:r>
              <a:rPr lang="tr-TR" dirty="0" smtClean="0">
                <a:solidFill>
                  <a:srgbClr val="FFFF00"/>
                </a:solidFill>
              </a:rPr>
              <a:t> </a:t>
            </a:r>
            <a:r>
              <a:rPr lang="tr-TR" dirty="0" err="1" smtClean="0">
                <a:solidFill>
                  <a:srgbClr val="FFFF00"/>
                </a:solidFill>
              </a:rPr>
              <a:t>calculation</a:t>
            </a:r>
            <a:r>
              <a:rPr lang="tr-TR" dirty="0" smtClean="0">
                <a:solidFill>
                  <a:srgbClr val="FFFF00"/>
                </a:solidFill>
              </a:rPr>
              <a:t>.</a:t>
            </a:r>
          </a:p>
          <a:p>
            <a:r>
              <a:rPr lang="tr-TR" dirty="0" err="1" smtClean="0">
                <a:solidFill>
                  <a:srgbClr val="FFFF00"/>
                </a:solidFill>
              </a:rPr>
              <a:t>Takes</a:t>
            </a:r>
            <a:r>
              <a:rPr lang="tr-TR" dirty="0" smtClean="0">
                <a:solidFill>
                  <a:srgbClr val="FFFF00"/>
                </a:solidFill>
              </a:rPr>
              <a:t> </a:t>
            </a:r>
            <a:r>
              <a:rPr lang="tr-TR" dirty="0" err="1" smtClean="0">
                <a:solidFill>
                  <a:srgbClr val="FFFF00"/>
                </a:solidFill>
              </a:rPr>
              <a:t>the</a:t>
            </a:r>
            <a:r>
              <a:rPr lang="tr-TR" dirty="0">
                <a:solidFill>
                  <a:srgbClr val="FFFF00"/>
                </a:solidFill>
              </a:rPr>
              <a:t> </a:t>
            </a:r>
            <a:r>
              <a:rPr lang="tr-TR" dirty="0" err="1" smtClean="0">
                <a:solidFill>
                  <a:srgbClr val="FFFF00"/>
                </a:solidFill>
              </a:rPr>
              <a:t>average</a:t>
            </a:r>
            <a:r>
              <a:rPr lang="tr-TR" dirty="0" smtClean="0">
                <a:solidFill>
                  <a:srgbClr val="FFFF00"/>
                </a:solidFill>
              </a:rPr>
              <a:t> </a:t>
            </a:r>
            <a:r>
              <a:rPr lang="tr-TR" dirty="0" err="1" smtClean="0">
                <a:solidFill>
                  <a:srgbClr val="FFFF00"/>
                </a:solidFill>
              </a:rPr>
              <a:t>coordinates</a:t>
            </a:r>
            <a:r>
              <a:rPr lang="tr-TR" dirty="0" smtClean="0">
                <a:solidFill>
                  <a:srgbClr val="FFFF00"/>
                </a:solidFill>
              </a:rPr>
              <a:t> </a:t>
            </a:r>
            <a:r>
              <a:rPr lang="tr-TR" dirty="0" err="1" smtClean="0">
                <a:solidFill>
                  <a:srgbClr val="FFFF00"/>
                </a:solidFill>
              </a:rPr>
              <a:t>for</a:t>
            </a:r>
            <a:r>
              <a:rPr lang="tr-TR" dirty="0" smtClean="0">
                <a:solidFill>
                  <a:srgbClr val="FFFF00"/>
                </a:solidFill>
              </a:rPr>
              <a:t> </a:t>
            </a:r>
            <a:r>
              <a:rPr lang="tr-TR" dirty="0" err="1" smtClean="0">
                <a:solidFill>
                  <a:srgbClr val="FFFF00"/>
                </a:solidFill>
              </a:rPr>
              <a:t>multiple</a:t>
            </a:r>
            <a:r>
              <a:rPr lang="tr-TR" dirty="0" smtClean="0">
                <a:solidFill>
                  <a:srgbClr val="FFFF00"/>
                </a:solidFill>
              </a:rPr>
              <a:t> </a:t>
            </a:r>
            <a:r>
              <a:rPr lang="tr-TR" dirty="0" err="1" smtClean="0">
                <a:solidFill>
                  <a:srgbClr val="FFFF00"/>
                </a:solidFill>
              </a:rPr>
              <a:t>positive</a:t>
            </a:r>
            <a:r>
              <a:rPr lang="tr-TR" dirty="0" smtClean="0">
                <a:solidFill>
                  <a:srgbClr val="FFFF00"/>
                </a:solidFill>
              </a:rPr>
              <a:t> </a:t>
            </a:r>
            <a:r>
              <a:rPr lang="tr-TR" dirty="0" err="1" smtClean="0">
                <a:solidFill>
                  <a:srgbClr val="FFFF00"/>
                </a:solidFill>
              </a:rPr>
              <a:t>labels</a:t>
            </a:r>
            <a:r>
              <a:rPr lang="tr-TR" dirty="0" smtClean="0">
                <a:solidFill>
                  <a:srgbClr val="FFFF00"/>
                </a:solidFill>
              </a:rPr>
              <a:t> </a:t>
            </a:r>
            <a:r>
              <a:rPr lang="tr-TR" dirty="0" err="1" smtClean="0">
                <a:solidFill>
                  <a:srgbClr val="FFFF00"/>
                </a:solidFill>
              </a:rPr>
              <a:t>to</a:t>
            </a:r>
            <a:r>
              <a:rPr lang="tr-TR" dirty="0" smtClean="0">
                <a:solidFill>
                  <a:srgbClr val="FFFF00"/>
                </a:solidFill>
              </a:rPr>
              <a:t> </a:t>
            </a:r>
            <a:r>
              <a:rPr lang="tr-TR" dirty="0" err="1" smtClean="0">
                <a:solidFill>
                  <a:srgbClr val="FFFF00"/>
                </a:solidFill>
              </a:rPr>
              <a:t>calculate</a:t>
            </a:r>
            <a:r>
              <a:rPr lang="tr-TR" dirty="0" smtClean="0">
                <a:solidFill>
                  <a:srgbClr val="FFFF00"/>
                </a:solidFill>
              </a:rPr>
              <a:t> </a:t>
            </a:r>
            <a:r>
              <a:rPr lang="tr-TR" dirty="0" err="1" smtClean="0">
                <a:solidFill>
                  <a:srgbClr val="FFFF00"/>
                </a:solidFill>
              </a:rPr>
              <a:t>the</a:t>
            </a:r>
            <a:r>
              <a:rPr lang="tr-TR" dirty="0" smtClean="0">
                <a:solidFill>
                  <a:srgbClr val="FFFF00"/>
                </a:solidFill>
              </a:rPr>
              <a:t> </a:t>
            </a:r>
            <a:r>
              <a:rPr lang="tr-TR" dirty="0" err="1" smtClean="0">
                <a:solidFill>
                  <a:srgbClr val="FFFF00"/>
                </a:solidFill>
              </a:rPr>
              <a:t>loss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978" y="3761824"/>
            <a:ext cx="5924550" cy="20002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14492" y="6021288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Figure</a:t>
            </a:r>
            <a:r>
              <a:rPr lang="tr-TR" dirty="0" smtClean="0"/>
              <a:t> 2- Fail </a:t>
            </a:r>
            <a:r>
              <a:rPr lang="tr-TR" dirty="0" err="1" smtClean="0"/>
              <a:t>scenarios</a:t>
            </a:r>
            <a:r>
              <a:rPr lang="tr-TR" dirty="0" smtClean="0"/>
              <a:t> </a:t>
            </a:r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circular</a:t>
            </a:r>
            <a:r>
              <a:rPr lang="tr-TR" dirty="0" smtClean="0"/>
              <a:t> </a:t>
            </a:r>
            <a:r>
              <a:rPr lang="tr-TR" dirty="0" err="1" smtClean="0"/>
              <a:t>objects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27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618779" y="188640"/>
            <a:ext cx="9782801" cy="1239837"/>
          </a:xfrm>
        </p:spPr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6"/>
                </a:solidFill>
              </a:rPr>
              <a:t>Motivation</a:t>
            </a:r>
          </a:p>
          <a:p>
            <a:r>
              <a:rPr lang="en-US" b="1" dirty="0" smtClean="0">
                <a:solidFill>
                  <a:schemeClr val="accent6"/>
                </a:solidFill>
              </a:rPr>
              <a:t>Literature Review</a:t>
            </a:r>
            <a:endParaRPr lang="tr-TR" b="1" dirty="0" smtClean="0">
              <a:solidFill>
                <a:schemeClr val="accent6"/>
              </a:solidFill>
            </a:endParaRPr>
          </a:p>
          <a:p>
            <a:r>
              <a:rPr lang="en-US" b="1" dirty="0" smtClean="0"/>
              <a:t>Project</a:t>
            </a:r>
            <a:endParaRPr lang="tr-TR" b="1" dirty="0" smtClean="0"/>
          </a:p>
          <a:p>
            <a:pPr lvl="1"/>
            <a:r>
              <a:rPr lang="tr-TR" b="1" dirty="0" err="1" smtClean="0"/>
              <a:t>Dataset</a:t>
            </a:r>
            <a:endParaRPr lang="tr-TR" b="1" dirty="0" smtClean="0"/>
          </a:p>
          <a:p>
            <a:pPr lvl="1"/>
            <a:r>
              <a:rPr lang="tr-TR" b="1" dirty="0" err="1" smtClean="0">
                <a:solidFill>
                  <a:schemeClr val="accent6"/>
                </a:solidFill>
              </a:rPr>
              <a:t>Methods</a:t>
            </a:r>
            <a:endParaRPr lang="en-US" b="1" dirty="0" smtClean="0">
              <a:solidFill>
                <a:schemeClr val="accent6"/>
              </a:solidFill>
            </a:endParaRPr>
          </a:p>
          <a:p>
            <a:r>
              <a:rPr lang="en-US" b="1" dirty="0" smtClean="0">
                <a:solidFill>
                  <a:schemeClr val="accent6"/>
                </a:solidFill>
              </a:rPr>
              <a:t>Results</a:t>
            </a:r>
          </a:p>
          <a:p>
            <a:r>
              <a:rPr lang="en-US" b="1" dirty="0" smtClean="0">
                <a:solidFill>
                  <a:schemeClr val="accent6"/>
                </a:solidFill>
              </a:rPr>
              <a:t>Conclusion</a:t>
            </a:r>
            <a:endParaRPr lang="tr-TR" b="1" dirty="0" smtClean="0">
              <a:solidFill>
                <a:schemeClr val="accent6"/>
              </a:solidFill>
            </a:endParaRPr>
          </a:p>
          <a:p>
            <a:r>
              <a:rPr lang="tr-TR" b="1" dirty="0" err="1" smtClean="0">
                <a:solidFill>
                  <a:schemeClr val="accent6"/>
                </a:solidFill>
              </a:rPr>
              <a:t>Future</a:t>
            </a:r>
            <a:r>
              <a:rPr lang="tr-TR" b="1" dirty="0" smtClean="0">
                <a:solidFill>
                  <a:schemeClr val="accent6"/>
                </a:solidFill>
              </a:rPr>
              <a:t> </a:t>
            </a:r>
            <a:r>
              <a:rPr lang="tr-TR" b="1" dirty="0" err="1" smtClean="0">
                <a:solidFill>
                  <a:schemeClr val="accent6"/>
                </a:solidFill>
              </a:rPr>
              <a:t>Research</a:t>
            </a:r>
            <a:r>
              <a:rPr lang="tr-TR" b="1" dirty="0" smtClean="0">
                <a:solidFill>
                  <a:schemeClr val="accent6"/>
                </a:solidFill>
              </a:rPr>
              <a:t> </a:t>
            </a:r>
            <a:r>
              <a:rPr lang="tr-TR" b="1" dirty="0" err="1" smtClean="0">
                <a:solidFill>
                  <a:schemeClr val="accent6"/>
                </a:solidFill>
              </a:rPr>
              <a:t>Topics</a:t>
            </a:r>
            <a:endParaRPr lang="en-US" b="1" dirty="0" smtClean="0">
              <a:solidFill>
                <a:schemeClr val="accent6"/>
              </a:solidFill>
            </a:endParaRPr>
          </a:p>
          <a:p>
            <a:r>
              <a:rPr lang="en-US" b="1" dirty="0" smtClean="0">
                <a:solidFill>
                  <a:schemeClr val="accent6"/>
                </a:solidFill>
              </a:rPr>
              <a:t>References</a:t>
            </a:r>
            <a:endParaRPr 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023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42477" y="624920"/>
            <a:ext cx="4882179" cy="970450"/>
          </a:xfrm>
        </p:spPr>
        <p:txBody>
          <a:bodyPr/>
          <a:lstStyle/>
          <a:p>
            <a:r>
              <a:rPr lang="en-US" dirty="0" smtClean="0"/>
              <a:t>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764" y="2204864"/>
            <a:ext cx="10351066" cy="4058751"/>
          </a:xfrm>
        </p:spPr>
        <p:txBody>
          <a:bodyPr>
            <a:normAutofit/>
          </a:bodyPr>
          <a:lstStyle/>
          <a:p>
            <a:r>
              <a:rPr lang="en-US" dirty="0" smtClean="0"/>
              <a:t>Supervised Learning</a:t>
            </a:r>
          </a:p>
          <a:p>
            <a:r>
              <a:rPr lang="en-US" dirty="0" smtClean="0"/>
              <a:t>10.000 Objects, 50.000 Images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All synthetically created. 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Labelled through physics simulator </a:t>
            </a:r>
            <a:r>
              <a:rPr lang="en-US" dirty="0" err="1" smtClean="0">
                <a:solidFill>
                  <a:srgbClr val="FFFF00"/>
                </a:solidFill>
              </a:rPr>
              <a:t>pyBullet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sz="1600" dirty="0" smtClean="0">
                <a:solidFill>
                  <a:schemeClr val="tx1"/>
                </a:solidFill>
              </a:rPr>
              <a:t>[5]</a:t>
            </a:r>
          </a:p>
          <a:p>
            <a:pPr lvl="1"/>
            <a:r>
              <a:rPr lang="en-US" dirty="0" smtClean="0"/>
              <a:t>Avoid only finding human-alike grasps</a:t>
            </a:r>
          </a:p>
          <a:p>
            <a:pPr lvl="1"/>
            <a:r>
              <a:rPr lang="en-US" dirty="0" smtClean="0"/>
              <a:t>Avoid time consume</a:t>
            </a:r>
          </a:p>
          <a:p>
            <a:r>
              <a:rPr lang="en-US" dirty="0" smtClean="0"/>
              <a:t>50 positive annotations for each image</a:t>
            </a:r>
          </a:p>
          <a:p>
            <a:pPr lvl="1"/>
            <a:r>
              <a:rPr lang="en-US" dirty="0" smtClean="0"/>
              <a:t>How to learn precisely, when there are numerous ground truth?</a:t>
            </a:r>
          </a:p>
          <a:p>
            <a:r>
              <a:rPr lang="en-US" sz="2400" i="1" dirty="0" smtClean="0">
                <a:solidFill>
                  <a:schemeClr val="tx1"/>
                </a:solidFill>
              </a:rPr>
              <a:t>Select</a:t>
            </a:r>
            <a:r>
              <a:rPr lang="en-US" sz="2400" i="1" dirty="0" smtClean="0">
                <a:solidFill>
                  <a:srgbClr val="FF0000"/>
                </a:solidFill>
              </a:rPr>
              <a:t> </a:t>
            </a:r>
            <a:r>
              <a:rPr lang="en-US" sz="2400" i="1" dirty="0" smtClean="0">
                <a:solidFill>
                  <a:srgbClr val="FFFF00"/>
                </a:solidFill>
              </a:rPr>
              <a:t>the closest ground truth by IoU loss, </a:t>
            </a:r>
            <a:r>
              <a:rPr lang="en-US" sz="2400" i="1" dirty="0" smtClean="0">
                <a:solidFill>
                  <a:schemeClr val="tx1"/>
                </a:solidFill>
              </a:rPr>
              <a:t>when calculating the loss.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452" y="622176"/>
            <a:ext cx="5518349" cy="37693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88225" y="4414385"/>
            <a:ext cx="518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Laptop </a:t>
            </a:r>
            <a:r>
              <a:rPr lang="tr-TR" dirty="0" err="1" smtClean="0"/>
              <a:t>object</a:t>
            </a:r>
            <a:r>
              <a:rPr lang="tr-TR" dirty="0" smtClean="0"/>
              <a:t> </a:t>
            </a:r>
            <a:r>
              <a:rPr lang="tr-TR" dirty="0" err="1" smtClean="0"/>
              <a:t>with</a:t>
            </a:r>
            <a:r>
              <a:rPr lang="tr-TR" dirty="0" smtClean="0"/>
              <a:t> </a:t>
            </a:r>
            <a:r>
              <a:rPr lang="tr-TR" dirty="0" err="1" smtClean="0"/>
              <a:t>ground</a:t>
            </a:r>
            <a:r>
              <a:rPr lang="tr-TR" dirty="0" smtClean="0"/>
              <a:t> </a:t>
            </a:r>
            <a:r>
              <a:rPr lang="tr-TR" dirty="0" err="1" smtClean="0"/>
              <a:t>truth</a:t>
            </a:r>
            <a:r>
              <a:rPr lang="tr-TR" dirty="0" smtClean="0"/>
              <a:t> </a:t>
            </a:r>
            <a:r>
              <a:rPr lang="tr-TR" dirty="0" err="1" smtClean="0"/>
              <a:t>values</a:t>
            </a:r>
            <a:r>
              <a:rPr lang="tr-TR" dirty="0" smtClean="0"/>
              <a:t>.</a:t>
            </a:r>
          </a:p>
          <a:p>
            <a:r>
              <a:rPr lang="tr-TR" dirty="0" err="1" smtClean="0"/>
              <a:t>Similar</a:t>
            </a:r>
            <a:r>
              <a:rPr lang="tr-TR" dirty="0" smtClean="0"/>
              <a:t> </a:t>
            </a:r>
            <a:r>
              <a:rPr lang="tr-TR" dirty="0" err="1" smtClean="0"/>
              <a:t>colors</a:t>
            </a:r>
            <a:r>
              <a:rPr lang="tr-TR" dirty="0" smtClean="0"/>
              <a:t> </a:t>
            </a:r>
            <a:r>
              <a:rPr lang="tr-TR" dirty="0" err="1" smtClean="0"/>
              <a:t>represent</a:t>
            </a:r>
            <a:r>
              <a:rPr lang="tr-TR" dirty="0" smtClean="0"/>
              <a:t> </a:t>
            </a:r>
            <a:r>
              <a:rPr lang="tr-TR" dirty="0" err="1" smtClean="0"/>
              <a:t>resemblance</a:t>
            </a:r>
            <a:r>
              <a:rPr lang="tr-TR" dirty="0" smtClean="0"/>
              <a:t> </a:t>
            </a:r>
            <a:r>
              <a:rPr lang="tr-TR" dirty="0" err="1" smtClean="0"/>
              <a:t>grasps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74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7557</TotalTime>
  <Words>986</Words>
  <Application>Microsoft Office PowerPoint</Application>
  <PresentationFormat>Custom</PresentationFormat>
  <Paragraphs>237</Paragraphs>
  <Slides>26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Calisto MT</vt:lpstr>
      <vt:lpstr>Euphemia</vt:lpstr>
      <vt:lpstr>Trebuchet MS</vt:lpstr>
      <vt:lpstr>Wingdings 2</vt:lpstr>
      <vt:lpstr>Slate</vt:lpstr>
      <vt:lpstr>DeepGrasp</vt:lpstr>
      <vt:lpstr>Contents</vt:lpstr>
      <vt:lpstr>Motivation</vt:lpstr>
      <vt:lpstr>Contents</vt:lpstr>
      <vt:lpstr>PowerPoint Presentation</vt:lpstr>
      <vt:lpstr>Lenz et.al. 2015[4]</vt:lpstr>
      <vt:lpstr>Redmon et.al. 2016[5]</vt:lpstr>
      <vt:lpstr>Contents</vt:lpstr>
      <vt:lpstr>Datasets</vt:lpstr>
      <vt:lpstr>Contents</vt:lpstr>
      <vt:lpstr>Model Architecture</vt:lpstr>
      <vt:lpstr>Loss Function</vt:lpstr>
      <vt:lpstr>Masked Output</vt:lpstr>
      <vt:lpstr>PowerPoint Presentation</vt:lpstr>
      <vt:lpstr>PowerPoint Presentation</vt:lpstr>
      <vt:lpstr>PowerPoint Presentation</vt:lpstr>
      <vt:lpstr>PowerPoint Presentation</vt:lpstr>
      <vt:lpstr>Contents</vt:lpstr>
      <vt:lpstr>Results</vt:lpstr>
      <vt:lpstr>Results</vt:lpstr>
      <vt:lpstr>Contents</vt:lpstr>
      <vt:lpstr>Conclusions</vt:lpstr>
      <vt:lpstr>Contents</vt:lpstr>
      <vt:lpstr> Further Research Topics</vt:lpstr>
      <vt:lpstr>Contents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Selma Mete</dc:creator>
  <cp:lastModifiedBy>Selma Mete</cp:lastModifiedBy>
  <cp:revision>77</cp:revision>
  <dcterms:created xsi:type="dcterms:W3CDTF">2019-04-30T18:36:24Z</dcterms:created>
  <dcterms:modified xsi:type="dcterms:W3CDTF">2019-06-14T16:05:18Z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